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9" r:id="rId4"/>
    <p:sldId id="266" r:id="rId5"/>
    <p:sldId id="264" r:id="rId6"/>
    <p:sldId id="268" r:id="rId7"/>
    <p:sldId id="273" r:id="rId8"/>
    <p:sldId id="281" r:id="rId9"/>
    <p:sldId id="293" r:id="rId10"/>
    <p:sldId id="275" r:id="rId11"/>
    <p:sldId id="277" r:id="rId12"/>
    <p:sldId id="278" r:id="rId13"/>
    <p:sldId id="287" r:id="rId14"/>
    <p:sldId id="307" r:id="rId15"/>
    <p:sldId id="306" r:id="rId16"/>
    <p:sldId id="305" r:id="rId17"/>
    <p:sldId id="308" r:id="rId18"/>
    <p:sldId id="257" r:id="rId19"/>
    <p:sldId id="276" r:id="rId20"/>
    <p:sldId id="288" r:id="rId21"/>
    <p:sldId id="289" r:id="rId22"/>
    <p:sldId id="290" r:id="rId23"/>
    <p:sldId id="291" r:id="rId24"/>
    <p:sldId id="294" r:id="rId25"/>
    <p:sldId id="295" r:id="rId26"/>
    <p:sldId id="292" r:id="rId27"/>
    <p:sldId id="284" r:id="rId28"/>
    <p:sldId id="286" r:id="rId29"/>
    <p:sldId id="298" r:id="rId30"/>
    <p:sldId id="302" r:id="rId31"/>
    <p:sldId id="303" r:id="rId32"/>
    <p:sldId id="300" r:id="rId33"/>
    <p:sldId id="299" r:id="rId34"/>
    <p:sldId id="304" r:id="rId35"/>
    <p:sldId id="301" r:id="rId36"/>
    <p:sldId id="296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>
        <p:scale>
          <a:sx n="66" d="100"/>
          <a:sy n="66" d="100"/>
        </p:scale>
        <p:origin x="3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678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92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58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8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058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5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380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34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96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429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8947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25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4972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485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508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A8FDC-E6CF-43E2-AFA8-7F3BD6EF6AA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99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A8FDC-E6CF-43E2-AFA8-7F3BD6EF6AA8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D933ADF-9898-4800-998C-304C8421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769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#_Toc505357299"/><Relationship Id="rId13" Type="http://schemas.openxmlformats.org/officeDocument/2006/relationships/hyperlink" Target="#_Toc505357304"/><Relationship Id="rId3" Type="http://schemas.openxmlformats.org/officeDocument/2006/relationships/hyperlink" Target="#_Toc505357294"/><Relationship Id="rId7" Type="http://schemas.openxmlformats.org/officeDocument/2006/relationships/hyperlink" Target="#_Toc505357298"/><Relationship Id="rId12" Type="http://schemas.openxmlformats.org/officeDocument/2006/relationships/hyperlink" Target="#_Toc505357303"/><Relationship Id="rId2" Type="http://schemas.openxmlformats.org/officeDocument/2006/relationships/hyperlink" Target="#_Toc505357293"/><Relationship Id="rId1" Type="http://schemas.openxmlformats.org/officeDocument/2006/relationships/slideLayout" Target="../slideLayouts/slideLayout7.xml"/><Relationship Id="rId6" Type="http://schemas.openxmlformats.org/officeDocument/2006/relationships/hyperlink" Target="#_Toc505357297"/><Relationship Id="rId11" Type="http://schemas.openxmlformats.org/officeDocument/2006/relationships/hyperlink" Target="#_Toc505357302"/><Relationship Id="rId5" Type="http://schemas.openxmlformats.org/officeDocument/2006/relationships/hyperlink" Target="#_Toc505357296"/><Relationship Id="rId10" Type="http://schemas.openxmlformats.org/officeDocument/2006/relationships/hyperlink" Target="#_Toc505357301"/><Relationship Id="rId4" Type="http://schemas.openxmlformats.org/officeDocument/2006/relationships/hyperlink" Target="#_Toc505357295"/><Relationship Id="rId9" Type="http://schemas.openxmlformats.org/officeDocument/2006/relationships/hyperlink" Target="#_Toc505357300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rnal.id/id/blog/metode-accrual-basis-vs-cash-basis/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rnal.id/id/blog/cara-menghitung-laba-bersih/" TargetMode="Externa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8527" y="481543"/>
            <a:ext cx="7766936" cy="3496097"/>
          </a:xfrm>
        </p:spPr>
        <p:txBody>
          <a:bodyPr/>
          <a:lstStyle/>
          <a:p>
            <a:b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b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BEDAH BUKU</a:t>
            </a:r>
            <a:b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KEUANGAN BISNIS</a:t>
            </a:r>
            <a:b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 Black" panose="020B0A04020102020204" pitchFamily="34" charset="0"/>
              </a:rPr>
              <a:t>SURABAYA, 30 JUNI 2025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b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8767" y="4419133"/>
            <a:ext cx="7766936" cy="724367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chemeClr val="tx1"/>
                </a:solidFill>
                <a:latin typeface="Arial Narrow" panose="020B0606020202030204" pitchFamily="34" charset="0"/>
              </a:rPr>
              <a:t>SOEDARMANTO, SE, MM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E26640-13CF-46AB-8FC5-6FAFAA3EE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578" y="4655607"/>
            <a:ext cx="2774950" cy="172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52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600BA8-6B9C-452F-9E50-F8E9E5A2FC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875" t="17334" r="32968" b="15167"/>
          <a:stretch/>
        </p:blipFill>
        <p:spPr>
          <a:xfrm>
            <a:off x="331470" y="0"/>
            <a:ext cx="5120640" cy="68524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D06C82-DF91-47F3-972D-9989B12616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625" t="17166" r="26687" b="3500"/>
          <a:stretch/>
        </p:blipFill>
        <p:spPr>
          <a:xfrm>
            <a:off x="5680710" y="-35712"/>
            <a:ext cx="5852160" cy="692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912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2913FC-EBED-4FF0-9ECD-4D1B497E0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488" y="0"/>
            <a:ext cx="5145024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B39808F-802B-4303-90D2-820C6FC62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410" y="419100"/>
            <a:ext cx="8596668" cy="33909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HUBUNGAN ANTARA </a:t>
            </a:r>
            <a:b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LABA RUGI</a:t>
            </a:r>
            <a:b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NERACA</a:t>
            </a:r>
            <a:b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PERUBAHAN MODAL</a:t>
            </a:r>
            <a:b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ARUS KAS</a:t>
            </a:r>
            <a:endParaRPr lang="en-ID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14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9AAC0-89A8-44DB-BF13-958AAB3A3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6" y="844550"/>
            <a:ext cx="9371013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4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AE310C-C82C-466C-8741-FF22284F61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41" b="270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53F83C4-0DE3-41F0-9D95-D20664B21A27}"/>
              </a:ext>
            </a:extLst>
          </p:cNvPr>
          <p:cNvSpPr/>
          <p:nvPr/>
        </p:nvSpPr>
        <p:spPr>
          <a:xfrm>
            <a:off x="4902200" y="5537200"/>
            <a:ext cx="2514600" cy="901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84308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565819-C7D9-41DC-9B0E-46CC121314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83" t="22223" r="13229" b="11296"/>
          <a:stretch/>
        </p:blipFill>
        <p:spPr>
          <a:xfrm>
            <a:off x="0" y="0"/>
            <a:ext cx="6107250" cy="3530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0713A1-EEDE-460F-AC37-467B06C22D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292" t="19630" r="19479" b="13889"/>
          <a:stretch/>
        </p:blipFill>
        <p:spPr>
          <a:xfrm>
            <a:off x="6045766" y="2540000"/>
            <a:ext cx="6146233" cy="431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8CCC16-D4AD-4832-AFA0-9426C0CF40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437" t="22778" r="22604" b="16667"/>
          <a:stretch/>
        </p:blipFill>
        <p:spPr>
          <a:xfrm>
            <a:off x="7277382" y="107509"/>
            <a:ext cx="3683000" cy="23249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21DE6D-C6C4-4D7B-8E6D-BD1467B09B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396" t="46852" r="16353" b="26111"/>
          <a:stretch/>
        </p:blipFill>
        <p:spPr>
          <a:xfrm>
            <a:off x="367858" y="4032126"/>
            <a:ext cx="5371534" cy="133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06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C6768E-ECD3-4F88-9BE3-2C2747E38F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00" t="37593" r="23437" b="23518"/>
          <a:stretch/>
        </p:blipFill>
        <p:spPr>
          <a:xfrm>
            <a:off x="3086100" y="1549400"/>
            <a:ext cx="53721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449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4EBB51-69E5-46BC-9ED7-BFAB31707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37" y="923925"/>
            <a:ext cx="10220325" cy="501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76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53E11C-B4E4-4DAE-8DB8-6735F7D352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04" t="17407" r="4687" b="14815"/>
          <a:stretch/>
        </p:blipFill>
        <p:spPr>
          <a:xfrm>
            <a:off x="0" y="0"/>
            <a:ext cx="121777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38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85D55B-CC6C-453D-89BE-BF48C21714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83" t="44074" r="18541" b="15926"/>
          <a:stretch/>
        </p:blipFill>
        <p:spPr>
          <a:xfrm>
            <a:off x="2743200" y="2222500"/>
            <a:ext cx="6324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30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ED76A6-BC96-4E3D-8009-72ACA6AAE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02E753-4EB4-4880-B832-BA81FE37F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3334" y="0"/>
            <a:ext cx="3970866" cy="863600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GRAFIK BEP</a:t>
            </a:r>
            <a:endParaRPr lang="en-ID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6F43A3-182F-4B85-9A13-29AAE9050A2B}"/>
              </a:ext>
            </a:extLst>
          </p:cNvPr>
          <p:cNvSpPr/>
          <p:nvPr/>
        </p:nvSpPr>
        <p:spPr>
          <a:xfrm>
            <a:off x="8787866" y="2040556"/>
            <a:ext cx="952901" cy="6448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20</a:t>
            </a:r>
            <a:endParaRPr lang="en-ID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697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1B4A13-9DE4-4A95-8227-B4C860546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6180" y="253999"/>
            <a:ext cx="6341534" cy="762000"/>
          </a:xfrm>
          <a:solidFill>
            <a:schemeClr val="accent1"/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GRAFIK LABA VOLUME</a:t>
            </a:r>
            <a:endParaRPr lang="en-ID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95CEF8A-1EFC-43D1-A96C-9DADA5882CAC}"/>
              </a:ext>
            </a:extLst>
          </p:cNvPr>
          <p:cNvCxnSpPr/>
          <p:nvPr/>
        </p:nvCxnSpPr>
        <p:spPr>
          <a:xfrm>
            <a:off x="1335314" y="634999"/>
            <a:ext cx="0" cy="5239657"/>
          </a:xfrm>
          <a:prstGeom prst="line">
            <a:avLst/>
          </a:prstGeom>
          <a:ln w="139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88A9FD8-A054-4F93-8405-F0C34EE78C46}"/>
              </a:ext>
            </a:extLst>
          </p:cNvPr>
          <p:cNvCxnSpPr>
            <a:cxnSpLocks/>
          </p:cNvCxnSpPr>
          <p:nvPr/>
        </p:nvCxnSpPr>
        <p:spPr>
          <a:xfrm flipH="1">
            <a:off x="1465943" y="3058885"/>
            <a:ext cx="9042400" cy="0"/>
          </a:xfrm>
          <a:prstGeom prst="line">
            <a:avLst/>
          </a:prstGeom>
          <a:ln w="139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7E5F4D7-6CB6-4424-98F0-1ADF399C66D7}"/>
              </a:ext>
            </a:extLst>
          </p:cNvPr>
          <p:cNvCxnSpPr/>
          <p:nvPr/>
        </p:nvCxnSpPr>
        <p:spPr>
          <a:xfrm>
            <a:off x="10646223" y="634997"/>
            <a:ext cx="0" cy="5239657"/>
          </a:xfrm>
          <a:prstGeom prst="line">
            <a:avLst/>
          </a:prstGeom>
          <a:ln w="139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E5C22B-184F-45F0-8164-9B23D25A1D2D}"/>
              </a:ext>
            </a:extLst>
          </p:cNvPr>
          <p:cNvCxnSpPr>
            <a:cxnSpLocks/>
          </p:cNvCxnSpPr>
          <p:nvPr/>
        </p:nvCxnSpPr>
        <p:spPr>
          <a:xfrm flipH="1">
            <a:off x="1361077" y="1320798"/>
            <a:ext cx="9049652" cy="3868057"/>
          </a:xfrm>
          <a:prstGeom prst="line">
            <a:avLst/>
          </a:prstGeom>
          <a:ln w="139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CD250A39-3613-4046-9C2D-591A12597B9C}"/>
              </a:ext>
            </a:extLst>
          </p:cNvPr>
          <p:cNvSpPr/>
          <p:nvPr/>
        </p:nvSpPr>
        <p:spPr>
          <a:xfrm>
            <a:off x="211182" y="1320798"/>
            <a:ext cx="930720" cy="487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0</a:t>
            </a:r>
          </a:p>
          <a:p>
            <a:pPr algn="ctr"/>
            <a:endParaRPr lang="en-US" sz="2800" dirty="0">
              <a:solidFill>
                <a:schemeClr val="tx1"/>
              </a:solidFill>
            </a:endParaRPr>
          </a:p>
          <a:p>
            <a:pPr algn="ctr"/>
            <a:endParaRPr lang="en-US" sz="2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-10</a:t>
            </a:r>
            <a:endParaRPr lang="en-ID" sz="2800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80FC37F-93EA-4627-A2DE-A44E8EDAD92E}"/>
              </a:ext>
            </a:extLst>
          </p:cNvPr>
          <p:cNvSpPr/>
          <p:nvPr/>
        </p:nvSpPr>
        <p:spPr>
          <a:xfrm>
            <a:off x="2678621" y="3193140"/>
            <a:ext cx="7829722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1                            3                                      6</a:t>
            </a:r>
            <a:endParaRPr lang="en-ID" sz="28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007818-C438-4D5B-9444-22A81D4063AC}"/>
              </a:ext>
            </a:extLst>
          </p:cNvPr>
          <p:cNvSpPr/>
          <p:nvPr/>
        </p:nvSpPr>
        <p:spPr>
          <a:xfrm>
            <a:off x="10784104" y="754743"/>
            <a:ext cx="1038978" cy="1364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20</a:t>
            </a:r>
            <a:endParaRPr lang="en-ID" sz="3200" dirty="0">
              <a:solidFill>
                <a:schemeClr val="tx1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9FC566A-516D-4C97-87B5-1A0B3430DFCF}"/>
              </a:ext>
            </a:extLst>
          </p:cNvPr>
          <p:cNvCxnSpPr/>
          <p:nvPr/>
        </p:nvCxnSpPr>
        <p:spPr>
          <a:xfrm>
            <a:off x="2678621" y="3193140"/>
            <a:ext cx="0" cy="1320803"/>
          </a:xfrm>
          <a:prstGeom prst="line">
            <a:avLst/>
          </a:prstGeom>
          <a:ln w="508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6FC281-327E-4FF4-A0B4-22286234E51B}"/>
              </a:ext>
            </a:extLst>
          </p:cNvPr>
          <p:cNvCxnSpPr>
            <a:cxnSpLocks/>
          </p:cNvCxnSpPr>
          <p:nvPr/>
        </p:nvCxnSpPr>
        <p:spPr>
          <a:xfrm>
            <a:off x="1465943" y="4513943"/>
            <a:ext cx="1495707" cy="0"/>
          </a:xfrm>
          <a:prstGeom prst="line">
            <a:avLst/>
          </a:prstGeom>
          <a:ln w="508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397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EF3005-0581-4CBE-9315-B8FAECB6C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13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01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EF3005-0581-4CBE-9315-B8FAECB6C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492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EF3005-0581-4CBE-9315-B8FAECB6C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900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8FA181-03B3-4B3C-8D60-486DD62CD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900" y="-3810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11B4A13-9DE4-4A95-8227-B4C860546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066" y="5334000"/>
            <a:ext cx="6341534" cy="762000"/>
          </a:xfrm>
          <a:solidFill>
            <a:schemeClr val="accent1"/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GRAFIK LABA VOLUME</a:t>
            </a:r>
            <a:endParaRPr lang="en-ID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538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0CE37849-5100-4600-BA53-A9C07CD9C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938244"/>
            <a:ext cx="10770128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2568575" algn="l"/>
                <a:tab pos="59372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2568575" algn="l"/>
                <a:tab pos="59372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2568575" algn="l"/>
                <a:tab pos="59372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2568575" algn="l"/>
                <a:tab pos="59372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2568575" algn="l"/>
                <a:tab pos="59372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2568575" algn="l"/>
                <a:tab pos="59372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2568575" algn="l"/>
                <a:tab pos="59372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2568575" algn="l"/>
                <a:tab pos="59372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2568575" algn="l"/>
                <a:tab pos="59372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2568575" algn="l"/>
                <a:tab pos="5937250" algn="r"/>
              </a:tabLst>
            </a:pP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BAB 1 </a:t>
            </a:r>
            <a:r>
              <a:rPr lang="en-US" altLang="en-US" sz="2400" dirty="0">
                <a:latin typeface="Arial Black" panose="020B0A04020102020204" pitchFamily="34" charset="0"/>
                <a:cs typeface="Times New Roman" panose="02020603050405020304" pitchFamily="18" charset="0"/>
              </a:rPr>
              <a:t>.  </a:t>
            </a: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PENDAHULUAN</a:t>
            </a:r>
            <a:endParaRPr kumimoji="0" lang="en-US" altLang="en-US" sz="2400" b="0" i="0" strike="noStrike" cap="none" normalizeH="0" baseline="0" dirty="0">
              <a:ln>
                <a:noFill/>
              </a:ln>
              <a:effectLst/>
              <a:latin typeface="Arial Black" panose="020B0A040201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2568575" algn="l"/>
                <a:tab pos="5937250" algn="r"/>
              </a:tabLst>
            </a:pP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BAB 2 .</a:t>
            </a:r>
            <a:r>
              <a:rPr lang="en-US" altLang="en-US" sz="2400" dirty="0">
                <a:latin typeface="Arial Black" panose="020B0A040201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LAPORAN LABA RUGI/</a:t>
            </a:r>
            <a:r>
              <a:rPr kumimoji="0" lang="en-US" altLang="en-US" sz="2400" b="0" i="1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INCOME STATEMENT</a:t>
            </a:r>
            <a:endParaRPr kumimoji="0" lang="en-US" altLang="en-US" sz="2400" b="0" i="0" strike="noStrike" cap="none" normalizeH="0" baseline="0" dirty="0">
              <a:ln>
                <a:noFill/>
              </a:ln>
              <a:effectLst/>
              <a:latin typeface="Arial Black" panose="020B0A040201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2568575" algn="l"/>
                <a:tab pos="5937250" algn="r"/>
              </a:tabLst>
            </a:pP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BAB 3 .</a:t>
            </a:r>
            <a:r>
              <a:rPr kumimoji="0" lang="id-ID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LAPORAN NERACA</a:t>
            </a:r>
            <a:endParaRPr kumimoji="0" lang="id-ID" altLang="en-US" sz="2400" b="0" i="0" strike="noStrike" cap="none" normalizeH="0" baseline="0" dirty="0">
              <a:ln>
                <a:noFill/>
              </a:ln>
              <a:effectLst/>
              <a:latin typeface="Arial Black" panose="020B0A040201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2568575" algn="l"/>
                <a:tab pos="5937250" algn="r"/>
              </a:tabLst>
            </a:pP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BAB 4 .</a:t>
            </a:r>
            <a:r>
              <a:rPr kumimoji="0" lang="id-ID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LAPORAN PERUBAHAN MODAL</a:t>
            </a:r>
            <a:endParaRPr kumimoji="0" lang="id-ID" altLang="en-US" sz="2400" b="0" i="0" strike="noStrike" cap="none" normalizeH="0" baseline="0" dirty="0">
              <a:ln>
                <a:noFill/>
              </a:ln>
              <a:effectLst/>
              <a:latin typeface="Arial Black" panose="020B0A040201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2568575" algn="l"/>
                <a:tab pos="5937250" algn="r"/>
              </a:tabLst>
            </a:pP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BAB 5 .</a:t>
            </a:r>
            <a:r>
              <a:rPr kumimoji="0" lang="id-ID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LABA DITAHAN/</a:t>
            </a:r>
            <a:r>
              <a:rPr kumimoji="0" lang="en-US" altLang="en-US" sz="2400" b="0" i="1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RETAINED EARNINGS</a:t>
            </a:r>
            <a:endParaRPr kumimoji="0" lang="id-ID" altLang="en-US" sz="2400" b="0" i="0" strike="noStrike" cap="none" normalizeH="0" baseline="0" dirty="0">
              <a:ln>
                <a:noFill/>
              </a:ln>
              <a:effectLst/>
              <a:latin typeface="Arial Black" panose="020B0A040201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2568575" algn="l"/>
                <a:tab pos="5937250" algn="r"/>
              </a:tabLst>
            </a:pP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BAB 6 .</a:t>
            </a:r>
            <a:r>
              <a:rPr kumimoji="0" lang="id-ID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ANALISA PEMBANDING LAPORAN KEUANGAN</a:t>
            </a:r>
            <a:endParaRPr kumimoji="0" lang="id-ID" altLang="en-US" sz="2400" b="0" i="0" strike="noStrike" cap="none" normalizeH="0" baseline="0" dirty="0">
              <a:ln>
                <a:noFill/>
              </a:ln>
              <a:effectLst/>
              <a:latin typeface="Arial Black" panose="020B0A040201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2568575" algn="l"/>
                <a:tab pos="5937250" algn="r"/>
              </a:tabLst>
            </a:pP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BAB 7 .</a:t>
            </a:r>
            <a:r>
              <a:rPr kumimoji="0" lang="id-ID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ANALISIS RASIO</a:t>
            </a:r>
            <a:endParaRPr kumimoji="0" lang="id-ID" altLang="en-US" sz="2400" b="0" i="0" strike="noStrike" cap="none" normalizeH="0" baseline="0" dirty="0">
              <a:ln>
                <a:noFill/>
              </a:ln>
              <a:effectLst/>
              <a:latin typeface="Arial Black" panose="020B0A040201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2568575" algn="l"/>
                <a:tab pos="5937250" algn="r"/>
              </a:tabLst>
            </a:pP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BAB 8 . </a:t>
            </a:r>
            <a:r>
              <a:rPr kumimoji="0" lang="id-ID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ANALISA PERUBAHAN LABA KOTOR</a:t>
            </a:r>
            <a:endParaRPr kumimoji="0" lang="id-ID" altLang="en-US" sz="2400" b="0" i="0" strike="noStrike" cap="none" normalizeH="0" baseline="0" dirty="0">
              <a:ln>
                <a:noFill/>
              </a:ln>
              <a:effectLst/>
              <a:latin typeface="Arial Black" panose="020B0A040201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2568575" algn="l"/>
                <a:tab pos="5937250" algn="r"/>
              </a:tabLst>
            </a:pP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BAB 9 .</a:t>
            </a:r>
            <a:r>
              <a:rPr kumimoji="0" lang="id-ID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ANALISIS SUMBER DAN PENGGUNAAN MODAL KERJA</a:t>
            </a:r>
            <a:endParaRPr kumimoji="0" lang="id-ID" altLang="en-US" sz="2400" b="0" i="0" strike="noStrike" cap="none" normalizeH="0" baseline="0" dirty="0">
              <a:ln>
                <a:noFill/>
              </a:ln>
              <a:effectLst/>
              <a:latin typeface="Arial Black" panose="020B0A040201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2568575" algn="l"/>
                <a:tab pos="5937250" algn="r"/>
              </a:tabLst>
            </a:pP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BAB 10 .LAPORAN SUMBER DAN PENGGUNAAN KAS</a:t>
            </a:r>
            <a:endParaRPr kumimoji="0" lang="en-US" altLang="en-US" sz="2400" b="0" i="0" strike="noStrike" cap="none" normalizeH="0" baseline="0" dirty="0">
              <a:ln>
                <a:noFill/>
              </a:ln>
              <a:effectLst/>
              <a:latin typeface="Arial Black" panose="020B0A040201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2568575" algn="l"/>
                <a:tab pos="5937250" algn="r"/>
              </a:tabLst>
            </a:pP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BAB 11 .NILAI WAKTU DARI UANG</a:t>
            </a:r>
            <a:endParaRPr kumimoji="0" lang="id-ID" altLang="en-US" sz="2400" b="0" i="0" strike="noStrike" cap="none" normalizeH="0" baseline="0" dirty="0">
              <a:ln>
                <a:noFill/>
              </a:ln>
              <a:effectLst/>
              <a:latin typeface="Arial Black" panose="020B0A040201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  <a:tab pos="2568575" algn="l"/>
                <a:tab pos="5937250" algn="r"/>
              </a:tabLst>
            </a:pPr>
            <a:r>
              <a:rPr kumimoji="0" lang="en-US" altLang="en-US" sz="2400" b="0" i="0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BAB 12 .</a:t>
            </a:r>
            <a:r>
              <a:rPr kumimoji="0" lang="en-US" altLang="en-US" sz="2400" b="0" i="1" strike="noStrike" cap="none" normalizeH="0" baseline="0" dirty="0">
                <a:ln>
                  <a:noFill/>
                </a:ln>
                <a:effectLst/>
                <a:latin typeface="Arial Black" panose="020B0A04020102020204" pitchFamily="34" charset="0"/>
                <a:cs typeface="Times New Roman" panose="02020603050405020304" pitchFamily="18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ANALISIS BREAK EVEN POINT (BEP)</a:t>
            </a:r>
            <a:endParaRPr kumimoji="0" lang="id-ID" altLang="en-US" sz="2400" b="0" i="0" strike="noStrike" cap="none" normalizeH="0" baseline="0" dirty="0">
              <a:ln>
                <a:noFill/>
              </a:ln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837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F5F96C-6029-47C1-99EF-1E050A9C5B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75" t="27963" r="20104" b="25741"/>
          <a:stretch/>
        </p:blipFill>
        <p:spPr>
          <a:xfrm>
            <a:off x="0" y="0"/>
            <a:ext cx="12204598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31601D7-6A90-4D69-89B7-4B620C40B955}"/>
              </a:ext>
            </a:extLst>
          </p:cNvPr>
          <p:cNvSpPr txBox="1">
            <a:spLocks/>
          </p:cNvSpPr>
          <p:nvPr/>
        </p:nvSpPr>
        <p:spPr>
          <a:xfrm>
            <a:off x="4233334" y="0"/>
            <a:ext cx="3970866" cy="863600"/>
          </a:xfrm>
          <a:prstGeom prst="rect">
            <a:avLst/>
          </a:prstGeom>
          <a:solidFill>
            <a:srgbClr val="92D050"/>
          </a:solidFill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>
                <a:solidFill>
                  <a:schemeClr val="tx1"/>
                </a:solidFill>
                <a:latin typeface="Arial Black" panose="020B0A04020102020204" pitchFamily="34" charset="0"/>
              </a:rPr>
              <a:t> GRAFIK BEP</a:t>
            </a:r>
            <a:endParaRPr lang="en-ID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463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45A773-D92B-40FD-B6D1-17D7B4852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" y="-143844"/>
            <a:ext cx="12111990" cy="700184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6176" rIns="0" bIns="152352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Rasio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Likuiditas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Mengukur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kemampuan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perusahaan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dalam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memenuhi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kewajiban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jangka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pendeknya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. 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Contohnya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adalah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current ratio (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rasio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lancar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) dan quick ratio (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rasio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cepat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).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200" b="1" i="0" u="none" strike="noStrike" cap="none" normalizeH="0" baseline="0" dirty="0">
              <a:ln>
                <a:noFill/>
              </a:ln>
              <a:effectLst/>
              <a:latin typeface="Arial Narrow" panose="020B0606020202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Rasio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Solvabilitas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Mengukur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kemampuan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perusahaan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dalam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memenuhi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kewajiban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jangka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panjangnya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,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atau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mengukur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tingkat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utang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perusahaan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. 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Contohnya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adalah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debt-to-equity ratio (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rasio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utang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terhadap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ekuitas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).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200" b="1" dirty="0">
              <a:latin typeface="Arial Narrow" panose="020B0606020202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Rasio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Profitabilitas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Mengukur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kemampuan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perusahaan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dalam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menghasilkan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laba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. 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Contohnya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adalah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gross profit margin (margin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laba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kotor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), net profit margin (margin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laba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bersih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), dan return on assets (ROA).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200" b="1" dirty="0">
              <a:latin typeface="Arial Narrow" panose="020B0606020202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Rasio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Aktivitas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Mengukur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efisiensi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perusahaan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dalam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mengelola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asetnya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. 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Contohnya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adalah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inventory turnover (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perputaran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persediaan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) dan asset turnover (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effectLst/>
                <a:latin typeface="Arial Narrow" panose="020B0606020202030204" pitchFamily="34" charset="0"/>
              </a:rPr>
              <a:t>perputaran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effectLst/>
                <a:latin typeface="Arial Narrow" panose="020B0606020202030204" pitchFamily="34" charset="0"/>
              </a:rPr>
              <a:t> asset</a:t>
            </a:r>
          </a:p>
          <a:p>
            <a:pPr lvl="0"/>
            <a:endParaRPr lang="en-ID" sz="2200" b="1" dirty="0">
              <a:latin typeface="Arial Narrow" panose="020B0606020202030204" pitchFamily="34" charset="0"/>
            </a:endParaRPr>
          </a:p>
          <a:p>
            <a:pPr lvl="0"/>
            <a:r>
              <a:rPr lang="en-ID" sz="2200" b="1" dirty="0" err="1">
                <a:latin typeface="Arial Narrow" panose="020B0606020202030204" pitchFamily="34" charset="0"/>
              </a:rPr>
              <a:t>Rasio</a:t>
            </a:r>
            <a:r>
              <a:rPr lang="en-ID" sz="2200" b="1" dirty="0">
                <a:latin typeface="Arial Narrow" panose="020B0606020202030204" pitchFamily="34" charset="0"/>
              </a:rPr>
              <a:t> </a:t>
            </a:r>
            <a:r>
              <a:rPr lang="en-ID" sz="2200" b="1" dirty="0" err="1">
                <a:latin typeface="Arial Narrow" panose="020B0606020202030204" pitchFamily="34" charset="0"/>
              </a:rPr>
              <a:t>nilai</a:t>
            </a:r>
            <a:r>
              <a:rPr lang="en-ID" sz="2200" b="1" dirty="0">
                <a:latin typeface="Arial Narrow" panose="020B0606020202030204" pitchFamily="34" charset="0"/>
              </a:rPr>
              <a:t> pasar (market value ratios) </a:t>
            </a:r>
          </a:p>
          <a:p>
            <a:pPr lvl="0"/>
            <a:r>
              <a:rPr lang="en-ID" sz="2200" b="1" dirty="0" err="1">
                <a:latin typeface="Arial Narrow" panose="020B0606020202030204" pitchFamily="34" charset="0"/>
              </a:rPr>
              <a:t>rasio</a:t>
            </a:r>
            <a:r>
              <a:rPr lang="en-ID" sz="2200" b="1" dirty="0">
                <a:latin typeface="Arial Narrow" panose="020B0606020202030204" pitchFamily="34" charset="0"/>
              </a:rPr>
              <a:t> yang </a:t>
            </a:r>
            <a:r>
              <a:rPr lang="en-ID" sz="2200" b="1" dirty="0" err="1">
                <a:latin typeface="Arial Narrow" panose="020B0606020202030204" pitchFamily="34" charset="0"/>
              </a:rPr>
              <a:t>menghubungkan</a:t>
            </a:r>
            <a:r>
              <a:rPr lang="en-ID" sz="2200" b="1" dirty="0">
                <a:latin typeface="Arial Narrow" panose="020B0606020202030204" pitchFamily="34" charset="0"/>
              </a:rPr>
              <a:t> </a:t>
            </a:r>
            <a:r>
              <a:rPr lang="en-ID" sz="2200" b="1" dirty="0" err="1">
                <a:latin typeface="Arial Narrow" panose="020B0606020202030204" pitchFamily="34" charset="0"/>
              </a:rPr>
              <a:t>harga</a:t>
            </a:r>
            <a:r>
              <a:rPr lang="en-ID" sz="2200" b="1" dirty="0">
                <a:latin typeface="Arial Narrow" panose="020B0606020202030204" pitchFamily="34" charset="0"/>
              </a:rPr>
              <a:t> </a:t>
            </a:r>
            <a:r>
              <a:rPr lang="en-ID" sz="2200" b="1" dirty="0" err="1">
                <a:latin typeface="Arial Narrow" panose="020B0606020202030204" pitchFamily="34" charset="0"/>
              </a:rPr>
              <a:t>saham</a:t>
            </a:r>
            <a:r>
              <a:rPr lang="en-ID" sz="2200" b="1" dirty="0">
                <a:latin typeface="Arial Narrow" panose="020B0606020202030204" pitchFamily="34" charset="0"/>
              </a:rPr>
              <a:t> </a:t>
            </a:r>
            <a:r>
              <a:rPr lang="en-ID" sz="2200" b="1" dirty="0" err="1">
                <a:latin typeface="Arial Narrow" panose="020B0606020202030204" pitchFamily="34" charset="0"/>
              </a:rPr>
              <a:t>perusahaan</a:t>
            </a:r>
            <a:r>
              <a:rPr lang="en-ID" sz="2200" b="1" dirty="0">
                <a:latin typeface="Arial Narrow" panose="020B0606020202030204" pitchFamily="34" charset="0"/>
              </a:rPr>
              <a:t> </a:t>
            </a:r>
            <a:r>
              <a:rPr lang="en-ID" sz="2200" b="1" dirty="0" err="1">
                <a:latin typeface="Arial Narrow" panose="020B0606020202030204" pitchFamily="34" charset="0"/>
              </a:rPr>
              <a:t>dengan</a:t>
            </a:r>
            <a:r>
              <a:rPr lang="en-ID" sz="2200" b="1" dirty="0">
                <a:latin typeface="Arial Narrow" panose="020B0606020202030204" pitchFamily="34" charset="0"/>
              </a:rPr>
              <a:t> </a:t>
            </a:r>
            <a:r>
              <a:rPr lang="en-ID" sz="2200" b="1" dirty="0" err="1">
                <a:latin typeface="Arial Narrow" panose="020B0606020202030204" pitchFamily="34" charset="0"/>
              </a:rPr>
              <a:t>metrik</a:t>
            </a:r>
            <a:r>
              <a:rPr lang="en-ID" sz="2200" b="1" dirty="0">
                <a:latin typeface="Arial Narrow" panose="020B0606020202030204" pitchFamily="34" charset="0"/>
              </a:rPr>
              <a:t> </a:t>
            </a:r>
            <a:r>
              <a:rPr lang="en-ID" sz="2200" b="1" dirty="0" err="1">
                <a:latin typeface="Arial Narrow" panose="020B0606020202030204" pitchFamily="34" charset="0"/>
              </a:rPr>
              <a:t>keuangan</a:t>
            </a:r>
            <a:r>
              <a:rPr lang="en-ID" sz="2200" b="1" dirty="0">
                <a:latin typeface="Arial Narrow" panose="020B0606020202030204" pitchFamily="34" charset="0"/>
              </a:rPr>
              <a:t> </a:t>
            </a:r>
            <a:r>
              <a:rPr lang="en-ID" sz="2200" b="1" dirty="0" err="1">
                <a:latin typeface="Arial Narrow" panose="020B0606020202030204" pitchFamily="34" charset="0"/>
              </a:rPr>
              <a:t>seperti</a:t>
            </a:r>
            <a:r>
              <a:rPr lang="en-ID" sz="2200" b="1" dirty="0">
                <a:latin typeface="Arial Narrow" panose="020B0606020202030204" pitchFamily="34" charset="0"/>
              </a:rPr>
              <a:t> </a:t>
            </a:r>
            <a:r>
              <a:rPr lang="en-ID" sz="2200" b="1" dirty="0" err="1">
                <a:latin typeface="Arial Narrow" panose="020B0606020202030204" pitchFamily="34" charset="0"/>
              </a:rPr>
              <a:t>laba</a:t>
            </a:r>
            <a:r>
              <a:rPr lang="en-ID" sz="2200" b="1" dirty="0">
                <a:latin typeface="Arial Narrow" panose="020B0606020202030204" pitchFamily="34" charset="0"/>
              </a:rPr>
              <a:t>, </a:t>
            </a:r>
            <a:r>
              <a:rPr lang="en-ID" sz="2200" b="1" dirty="0" err="1">
                <a:latin typeface="Arial Narrow" panose="020B0606020202030204" pitchFamily="34" charset="0"/>
              </a:rPr>
              <a:t>nilai</a:t>
            </a:r>
            <a:r>
              <a:rPr lang="en-ID" sz="2200" b="1" dirty="0">
                <a:latin typeface="Arial Narrow" panose="020B0606020202030204" pitchFamily="34" charset="0"/>
              </a:rPr>
              <a:t> </a:t>
            </a:r>
            <a:r>
              <a:rPr lang="en-ID" sz="2200" b="1" dirty="0" err="1">
                <a:latin typeface="Arial Narrow" panose="020B0606020202030204" pitchFamily="34" charset="0"/>
              </a:rPr>
              <a:t>buku</a:t>
            </a:r>
            <a:r>
              <a:rPr lang="en-ID" sz="2200" b="1" dirty="0">
                <a:latin typeface="Arial Narrow" panose="020B0606020202030204" pitchFamily="34" charset="0"/>
              </a:rPr>
              <a:t>, dan </a:t>
            </a:r>
            <a:r>
              <a:rPr lang="en-ID" sz="2200" b="1" dirty="0" err="1">
                <a:latin typeface="Arial Narrow" panose="020B0606020202030204" pitchFamily="34" charset="0"/>
              </a:rPr>
              <a:t>dividen</a:t>
            </a:r>
            <a:r>
              <a:rPr lang="en-ID" sz="2200" b="1" dirty="0">
                <a:latin typeface="Arial Narrow" panose="020B0606020202030204" pitchFamily="34" charset="0"/>
              </a:rPr>
              <a:t>. </a:t>
            </a:r>
            <a:r>
              <a:rPr lang="en-ID" sz="2200" b="1" dirty="0" err="1">
                <a:latin typeface="Arial Narrow" panose="020B0606020202030204" pitchFamily="34" charset="0"/>
              </a:rPr>
              <a:t>Rasio</a:t>
            </a:r>
            <a:r>
              <a:rPr lang="en-ID" sz="2200" b="1" dirty="0">
                <a:latin typeface="Arial Narrow" panose="020B0606020202030204" pitchFamily="34" charset="0"/>
              </a:rPr>
              <a:t> </a:t>
            </a:r>
            <a:r>
              <a:rPr lang="en-ID" sz="2200" b="1" dirty="0" err="1">
                <a:latin typeface="Arial Narrow" panose="020B0606020202030204" pitchFamily="34" charset="0"/>
              </a:rPr>
              <a:t>ini</a:t>
            </a:r>
            <a:r>
              <a:rPr lang="en-ID" sz="2200" b="1" dirty="0">
                <a:latin typeface="Arial Narrow" panose="020B0606020202030204" pitchFamily="34" charset="0"/>
              </a:rPr>
              <a:t> </a:t>
            </a:r>
            <a:r>
              <a:rPr lang="en-ID" sz="2200" b="1" dirty="0" err="1">
                <a:latin typeface="Arial Narrow" panose="020B0606020202030204" pitchFamily="34" charset="0"/>
              </a:rPr>
              <a:t>memberikan</a:t>
            </a:r>
            <a:r>
              <a:rPr lang="en-ID" sz="2200" b="1" dirty="0">
                <a:latin typeface="Arial Narrow" panose="020B0606020202030204" pitchFamily="34" charset="0"/>
              </a:rPr>
              <a:t> </a:t>
            </a:r>
            <a:r>
              <a:rPr lang="en-ID" sz="2200" b="1" dirty="0" err="1">
                <a:latin typeface="Arial Narrow" panose="020B0606020202030204" pitchFamily="34" charset="0"/>
              </a:rPr>
              <a:t>wawasan</a:t>
            </a:r>
            <a:r>
              <a:rPr lang="en-ID" sz="2200" b="1" dirty="0">
                <a:latin typeface="Arial Narrow" panose="020B0606020202030204" pitchFamily="34" charset="0"/>
              </a:rPr>
              <a:t> </a:t>
            </a:r>
            <a:r>
              <a:rPr lang="en-ID" sz="2200" b="1" dirty="0" err="1">
                <a:latin typeface="Arial Narrow" panose="020B0606020202030204" pitchFamily="34" charset="0"/>
              </a:rPr>
              <a:t>kepada</a:t>
            </a:r>
            <a:r>
              <a:rPr lang="en-ID" sz="2200" b="1" dirty="0">
                <a:latin typeface="Arial Narrow" panose="020B0606020202030204" pitchFamily="34" charset="0"/>
              </a:rPr>
              <a:t> investor </a:t>
            </a:r>
            <a:r>
              <a:rPr lang="en-ID" sz="2200" b="1" dirty="0" err="1">
                <a:latin typeface="Arial Narrow" panose="020B0606020202030204" pitchFamily="34" charset="0"/>
              </a:rPr>
              <a:t>mengenai</a:t>
            </a:r>
            <a:r>
              <a:rPr lang="en-ID" sz="2200" b="1" dirty="0">
                <a:latin typeface="Arial Narrow" panose="020B0606020202030204" pitchFamily="34" charset="0"/>
              </a:rPr>
              <a:t> </a:t>
            </a:r>
            <a:r>
              <a:rPr lang="en-ID" sz="2200" b="1" dirty="0" err="1">
                <a:latin typeface="Arial Narrow" panose="020B0606020202030204" pitchFamily="34" charset="0"/>
              </a:rPr>
              <a:t>bagaimana</a:t>
            </a:r>
            <a:r>
              <a:rPr lang="en-ID" sz="2200" b="1" dirty="0">
                <a:latin typeface="Arial Narrow" panose="020B0606020202030204" pitchFamily="34" charset="0"/>
              </a:rPr>
              <a:t> pasar </a:t>
            </a:r>
            <a:r>
              <a:rPr lang="en-ID" sz="2200" b="1" dirty="0" err="1">
                <a:latin typeface="Arial Narrow" panose="020B0606020202030204" pitchFamily="34" charset="0"/>
              </a:rPr>
              <a:t>memandang</a:t>
            </a:r>
            <a:r>
              <a:rPr lang="en-ID" sz="2200" b="1" dirty="0">
                <a:latin typeface="Arial Narrow" panose="020B0606020202030204" pitchFamily="34" charset="0"/>
              </a:rPr>
              <a:t> </a:t>
            </a:r>
            <a:r>
              <a:rPr lang="en-ID" sz="2200" b="1" dirty="0" err="1">
                <a:latin typeface="Arial Narrow" panose="020B0606020202030204" pitchFamily="34" charset="0"/>
              </a:rPr>
              <a:t>kinerja</a:t>
            </a:r>
            <a:r>
              <a:rPr lang="en-ID" sz="2200" b="1" dirty="0">
                <a:latin typeface="Arial Narrow" panose="020B0606020202030204" pitchFamily="34" charset="0"/>
              </a:rPr>
              <a:t> </a:t>
            </a:r>
            <a:r>
              <a:rPr lang="en-ID" sz="2200" b="1" dirty="0" err="1">
                <a:latin typeface="Arial Narrow" panose="020B0606020202030204" pitchFamily="34" charset="0"/>
              </a:rPr>
              <a:t>perusahaan</a:t>
            </a:r>
            <a:r>
              <a:rPr lang="en-ID" sz="2200" b="1" dirty="0">
                <a:latin typeface="Arial Narrow" panose="020B0606020202030204" pitchFamily="34" charset="0"/>
              </a:rPr>
              <a:t> di masa </a:t>
            </a:r>
            <a:r>
              <a:rPr lang="en-ID" sz="2200" b="1" dirty="0" err="1">
                <a:latin typeface="Arial Narrow" panose="020B0606020202030204" pitchFamily="34" charset="0"/>
              </a:rPr>
              <a:t>lalu</a:t>
            </a:r>
            <a:r>
              <a:rPr lang="en-ID" sz="2200" b="1" dirty="0">
                <a:latin typeface="Arial Narrow" panose="020B0606020202030204" pitchFamily="34" charset="0"/>
              </a:rPr>
              <a:t> dan </a:t>
            </a:r>
            <a:r>
              <a:rPr lang="en-ID" sz="2200" b="1" dirty="0" err="1">
                <a:latin typeface="Arial Narrow" panose="020B0606020202030204" pitchFamily="34" charset="0"/>
              </a:rPr>
              <a:t>prospeknya</a:t>
            </a:r>
            <a:r>
              <a:rPr lang="en-ID" sz="2200" b="1" dirty="0">
                <a:latin typeface="Arial Narrow" panose="020B0606020202030204" pitchFamily="34" charset="0"/>
              </a:rPr>
              <a:t> di masa </a:t>
            </a:r>
            <a:r>
              <a:rPr lang="en-ID" sz="2200" b="1" dirty="0" err="1">
                <a:latin typeface="Arial Narrow" panose="020B0606020202030204" pitchFamily="34" charset="0"/>
              </a:rPr>
              <a:t>depan</a:t>
            </a:r>
            <a:endParaRPr kumimoji="0" lang="en-US" altLang="en-US" sz="2200" b="1" i="0" u="none" strike="noStrike" cap="none" normalizeH="0" baseline="0" dirty="0">
              <a:ln>
                <a:noFill/>
              </a:ln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335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1CD7F4-E046-453D-B93B-B85F14ED5F58}"/>
              </a:ext>
            </a:extLst>
          </p:cNvPr>
          <p:cNvSpPr/>
          <p:nvPr/>
        </p:nvSpPr>
        <p:spPr>
          <a:xfrm>
            <a:off x="317500" y="263436"/>
            <a:ext cx="11633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800" b="1" dirty="0" err="1">
                <a:latin typeface="Arial Narrow" panose="020B0606020202030204" pitchFamily="34" charset="0"/>
              </a:rPr>
              <a:t>Laba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kotor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adalah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pendapatan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perusahaan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setelah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dikurangi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harga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pokok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penjualan</a:t>
            </a:r>
            <a:r>
              <a:rPr lang="en-ID" sz="2800" b="1" dirty="0">
                <a:latin typeface="Arial Narrow" panose="020B0606020202030204" pitchFamily="34" charset="0"/>
              </a:rPr>
              <a:t> (HPP). HPP </a:t>
            </a:r>
            <a:r>
              <a:rPr lang="en-ID" sz="2800" b="1" dirty="0" err="1">
                <a:latin typeface="Arial Narrow" panose="020B0606020202030204" pitchFamily="34" charset="0"/>
              </a:rPr>
              <a:t>adalah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biaya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langsung</a:t>
            </a:r>
            <a:r>
              <a:rPr lang="en-ID" sz="2800" b="1" dirty="0">
                <a:latin typeface="Arial Narrow" panose="020B0606020202030204" pitchFamily="34" charset="0"/>
              </a:rPr>
              <a:t> yang </a:t>
            </a:r>
            <a:r>
              <a:rPr lang="en-ID" sz="2800" b="1" dirty="0" err="1">
                <a:latin typeface="Arial Narrow" panose="020B0606020202030204" pitchFamily="34" charset="0"/>
              </a:rPr>
              <a:t>terkait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dengan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produksi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barang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atau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jasa</a:t>
            </a:r>
            <a:r>
              <a:rPr lang="en-ID" sz="2800" b="1" dirty="0">
                <a:latin typeface="Arial Narrow" panose="020B0606020202030204" pitchFamily="34" charset="0"/>
              </a:rPr>
              <a:t>, </a:t>
            </a:r>
            <a:r>
              <a:rPr lang="en-ID" sz="2800" b="1" dirty="0" err="1">
                <a:latin typeface="Arial Narrow" panose="020B0606020202030204" pitchFamily="34" charset="0"/>
              </a:rPr>
              <a:t>seperti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biaya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bahan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baku</a:t>
            </a:r>
            <a:r>
              <a:rPr lang="en-ID" sz="2800" b="1" dirty="0">
                <a:latin typeface="Arial Narrow" panose="020B0606020202030204" pitchFamily="34" charset="0"/>
              </a:rPr>
              <a:t>, </a:t>
            </a:r>
            <a:r>
              <a:rPr lang="en-ID" sz="2800" b="1" dirty="0" err="1">
                <a:latin typeface="Arial Narrow" panose="020B0606020202030204" pitchFamily="34" charset="0"/>
              </a:rPr>
              <a:t>tenaga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kerja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langsung</a:t>
            </a:r>
            <a:r>
              <a:rPr lang="en-ID" sz="2800" b="1" dirty="0">
                <a:latin typeface="Arial Narrow" panose="020B0606020202030204" pitchFamily="34" charset="0"/>
              </a:rPr>
              <a:t>, dan </a:t>
            </a:r>
            <a:r>
              <a:rPr lang="en-ID" sz="2800" b="1" dirty="0" err="1">
                <a:latin typeface="Arial Narrow" panose="020B0606020202030204" pitchFamily="34" charset="0"/>
              </a:rPr>
              <a:t>biaya</a:t>
            </a:r>
            <a:r>
              <a:rPr lang="en-ID" sz="2800" b="1" dirty="0">
                <a:latin typeface="Arial Narrow" panose="020B0606020202030204" pitchFamily="34" charset="0"/>
              </a:rPr>
              <a:t> overhead </a:t>
            </a:r>
            <a:r>
              <a:rPr lang="en-ID" sz="2800" b="1" dirty="0" err="1">
                <a:latin typeface="Arial Narrow" panose="020B0606020202030204" pitchFamily="34" charset="0"/>
              </a:rPr>
              <a:t>pabrik</a:t>
            </a:r>
            <a:endParaRPr lang="en-ID" sz="2800" b="1" dirty="0">
              <a:latin typeface="Arial Narrow" panose="020B0606020202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6D19C1-C0BF-47C8-AF24-8CAB2F5C9BF5}"/>
              </a:ext>
            </a:extLst>
          </p:cNvPr>
          <p:cNvSpPr/>
          <p:nvPr/>
        </p:nvSpPr>
        <p:spPr>
          <a:xfrm>
            <a:off x="539750" y="3081635"/>
            <a:ext cx="111887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3200" b="1" dirty="0">
                <a:latin typeface="Arial Narrow" panose="020B0606020202030204" pitchFamily="34" charset="0"/>
              </a:rPr>
              <a:t>Compounding </a:t>
            </a:r>
            <a:r>
              <a:rPr lang="en-ID" sz="3200" b="1" dirty="0" err="1">
                <a:latin typeface="Arial Narrow" panose="020B0606020202030204" pitchFamily="34" charset="0"/>
              </a:rPr>
              <a:t>mengacu</a:t>
            </a:r>
            <a:r>
              <a:rPr lang="en-ID" sz="3200" b="1" dirty="0">
                <a:latin typeface="Arial Narrow" panose="020B0606020202030204" pitchFamily="34" charset="0"/>
              </a:rPr>
              <a:t> pada </a:t>
            </a:r>
            <a:r>
              <a:rPr lang="en-ID" sz="3200" b="1" dirty="0" err="1">
                <a:latin typeface="Arial Narrow" panose="020B0606020202030204" pitchFamily="34" charset="0"/>
              </a:rPr>
              <a:t>pertumbuhan</a:t>
            </a:r>
            <a:r>
              <a:rPr lang="en-ID" sz="3200" b="1" dirty="0">
                <a:latin typeface="Arial Narrow" panose="020B0606020202030204" pitchFamily="34" charset="0"/>
              </a:rPr>
              <a:t> </a:t>
            </a:r>
            <a:r>
              <a:rPr lang="en-ID" sz="3200" b="1" dirty="0" err="1">
                <a:latin typeface="Arial Narrow" panose="020B0606020202030204" pitchFamily="34" charset="0"/>
              </a:rPr>
              <a:t>nilai</a:t>
            </a:r>
            <a:r>
              <a:rPr lang="en-ID" sz="3200" b="1" dirty="0">
                <a:latin typeface="Arial Narrow" panose="020B0606020202030204" pitchFamily="34" charset="0"/>
              </a:rPr>
              <a:t> </a:t>
            </a:r>
            <a:r>
              <a:rPr lang="en-ID" sz="3200" b="1" dirty="0" err="1">
                <a:latin typeface="Arial Narrow" panose="020B0606020202030204" pitchFamily="34" charset="0"/>
              </a:rPr>
              <a:t>investasi</a:t>
            </a:r>
            <a:r>
              <a:rPr lang="en-ID" sz="3200" b="1" dirty="0">
                <a:latin typeface="Arial Narrow" panose="020B0606020202030204" pitchFamily="34" charset="0"/>
              </a:rPr>
              <a:t> </a:t>
            </a:r>
            <a:r>
              <a:rPr lang="en-ID" sz="3200" b="1" dirty="0" err="1">
                <a:latin typeface="Arial Narrow" panose="020B0606020202030204" pitchFamily="34" charset="0"/>
              </a:rPr>
              <a:t>dari</a:t>
            </a:r>
            <a:r>
              <a:rPr lang="en-ID" sz="3200" b="1" dirty="0">
                <a:latin typeface="Arial Narrow" panose="020B0606020202030204" pitchFamily="34" charset="0"/>
              </a:rPr>
              <a:t> </a:t>
            </a:r>
            <a:r>
              <a:rPr lang="en-ID" sz="3200" b="1" dirty="0" err="1">
                <a:latin typeface="Arial Narrow" panose="020B0606020202030204" pitchFamily="34" charset="0"/>
              </a:rPr>
              <a:t>waktu</a:t>
            </a:r>
            <a:r>
              <a:rPr lang="en-ID" sz="3200" b="1" dirty="0">
                <a:latin typeface="Arial Narrow" panose="020B0606020202030204" pitchFamily="34" charset="0"/>
              </a:rPr>
              <a:t> </a:t>
            </a:r>
            <a:r>
              <a:rPr lang="en-ID" sz="3200" b="1" dirty="0" err="1">
                <a:latin typeface="Arial Narrow" panose="020B0606020202030204" pitchFamily="34" charset="0"/>
              </a:rPr>
              <a:t>ke</a:t>
            </a:r>
            <a:r>
              <a:rPr lang="en-ID" sz="3200" b="1" dirty="0">
                <a:latin typeface="Arial Narrow" panose="020B0606020202030204" pitchFamily="34" charset="0"/>
              </a:rPr>
              <a:t> </a:t>
            </a:r>
            <a:r>
              <a:rPr lang="en-ID" sz="3200" b="1" dirty="0" err="1">
                <a:latin typeface="Arial Narrow" panose="020B0606020202030204" pitchFamily="34" charset="0"/>
              </a:rPr>
              <a:t>waktu</a:t>
            </a:r>
            <a:r>
              <a:rPr lang="en-ID" sz="3200" b="1" dirty="0">
                <a:latin typeface="Arial Narrow" panose="020B0606020202030204" pitchFamily="34" charset="0"/>
              </a:rPr>
              <a:t>, </a:t>
            </a:r>
          </a:p>
          <a:p>
            <a:endParaRPr lang="en-ID" sz="3200" b="1" dirty="0">
              <a:latin typeface="Arial Narrow" panose="020B0606020202030204" pitchFamily="34" charset="0"/>
            </a:endParaRPr>
          </a:p>
          <a:p>
            <a:r>
              <a:rPr lang="en-ID" sz="3200" b="1" dirty="0">
                <a:latin typeface="Arial Narrow" panose="020B0606020202030204" pitchFamily="34" charset="0"/>
              </a:rPr>
              <a:t> discounting </a:t>
            </a:r>
            <a:r>
              <a:rPr lang="en-ID" sz="3200" b="1" dirty="0" err="1">
                <a:latin typeface="Arial Narrow" panose="020B0606020202030204" pitchFamily="34" charset="0"/>
              </a:rPr>
              <a:t>menentukan</a:t>
            </a:r>
            <a:r>
              <a:rPr lang="en-ID" sz="3200" b="1" dirty="0">
                <a:latin typeface="Arial Narrow" panose="020B0606020202030204" pitchFamily="34" charset="0"/>
              </a:rPr>
              <a:t> </a:t>
            </a:r>
            <a:r>
              <a:rPr lang="en-ID" sz="3200" b="1" dirty="0" err="1">
                <a:latin typeface="Arial Narrow" panose="020B0606020202030204" pitchFamily="34" charset="0"/>
              </a:rPr>
              <a:t>nilai</a:t>
            </a:r>
            <a:r>
              <a:rPr lang="en-ID" sz="3200" b="1" dirty="0">
                <a:latin typeface="Arial Narrow" panose="020B0606020202030204" pitchFamily="34" charset="0"/>
              </a:rPr>
              <a:t> </a:t>
            </a:r>
            <a:r>
              <a:rPr lang="en-ID" sz="3200" b="1" dirty="0" err="1">
                <a:latin typeface="Arial Narrow" panose="020B0606020202030204" pitchFamily="34" charset="0"/>
              </a:rPr>
              <a:t>sekarang</a:t>
            </a:r>
            <a:r>
              <a:rPr lang="en-ID" sz="3200" b="1" dirty="0">
                <a:latin typeface="Arial Narrow" panose="020B0606020202030204" pitchFamily="34" charset="0"/>
              </a:rPr>
              <a:t> </a:t>
            </a:r>
            <a:r>
              <a:rPr lang="en-ID" sz="3200" b="1" dirty="0" err="1">
                <a:latin typeface="Arial Narrow" panose="020B0606020202030204" pitchFamily="34" charset="0"/>
              </a:rPr>
              <a:t>dari</a:t>
            </a:r>
            <a:r>
              <a:rPr lang="en-ID" sz="3200" b="1" dirty="0">
                <a:latin typeface="Arial Narrow" panose="020B0606020202030204" pitchFamily="34" charset="0"/>
              </a:rPr>
              <a:t> </a:t>
            </a:r>
            <a:r>
              <a:rPr lang="en-ID" sz="3200" b="1" dirty="0" err="1">
                <a:latin typeface="Arial Narrow" panose="020B0606020202030204" pitchFamily="34" charset="0"/>
              </a:rPr>
              <a:t>arus</a:t>
            </a:r>
            <a:r>
              <a:rPr lang="en-ID" sz="3200" b="1" dirty="0">
                <a:latin typeface="Arial Narrow" panose="020B0606020202030204" pitchFamily="34" charset="0"/>
              </a:rPr>
              <a:t> kas masa </a:t>
            </a:r>
            <a:r>
              <a:rPr lang="en-ID" sz="3200" b="1" dirty="0" err="1">
                <a:latin typeface="Arial Narrow" panose="020B0606020202030204" pitchFamily="34" charset="0"/>
              </a:rPr>
              <a:t>depan</a:t>
            </a:r>
            <a:r>
              <a:rPr lang="en-ID" sz="3200" b="1" dirty="0">
                <a:latin typeface="Arial Narrow" panose="020B0606020202030204" pitchFamily="34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0615967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827F08-18DF-447C-B548-F1B42DE21583}"/>
              </a:ext>
            </a:extLst>
          </p:cNvPr>
          <p:cNvSpPr/>
          <p:nvPr/>
        </p:nvSpPr>
        <p:spPr>
          <a:xfrm>
            <a:off x="254000" y="215037"/>
            <a:ext cx="11455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800" b="1" dirty="0">
                <a:latin typeface="Arial Narrow" panose="020B0606020202030204" pitchFamily="34" charset="0"/>
              </a:rPr>
              <a:t>Nilai </a:t>
            </a:r>
            <a:r>
              <a:rPr lang="en-ID" sz="2800" b="1" dirty="0" err="1">
                <a:latin typeface="Arial Narrow" panose="020B0606020202030204" pitchFamily="34" charset="0"/>
              </a:rPr>
              <a:t>waktu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dari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uang</a:t>
            </a:r>
            <a:r>
              <a:rPr lang="en-ID" sz="2800" b="1" dirty="0">
                <a:latin typeface="Arial Narrow" panose="020B0606020202030204" pitchFamily="34" charset="0"/>
              </a:rPr>
              <a:t> (Time Value of Money/TVM) </a:t>
            </a:r>
            <a:r>
              <a:rPr lang="en-ID" sz="2800" b="1" dirty="0" err="1">
                <a:latin typeface="Arial Narrow" panose="020B0606020202030204" pitchFamily="34" charset="0"/>
              </a:rPr>
              <a:t>adalah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konsep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dasar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dalam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keuangan</a:t>
            </a:r>
            <a:r>
              <a:rPr lang="en-ID" sz="2800" b="1" dirty="0">
                <a:latin typeface="Arial Narrow" panose="020B0606020202030204" pitchFamily="34" charset="0"/>
              </a:rPr>
              <a:t> yang </a:t>
            </a:r>
            <a:r>
              <a:rPr lang="en-ID" sz="2800" b="1" dirty="0" err="1">
                <a:latin typeface="Arial Narrow" panose="020B0606020202030204" pitchFamily="34" charset="0"/>
              </a:rPr>
              <a:t>menyatakan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bahwa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uang</a:t>
            </a:r>
            <a:r>
              <a:rPr lang="en-ID" sz="2800" b="1" dirty="0">
                <a:latin typeface="Arial Narrow" panose="020B0606020202030204" pitchFamily="34" charset="0"/>
              </a:rPr>
              <a:t> yang </a:t>
            </a:r>
            <a:r>
              <a:rPr lang="en-ID" sz="2800" b="1" dirty="0" err="1">
                <a:latin typeface="Arial Narrow" panose="020B0606020202030204" pitchFamily="34" charset="0"/>
              </a:rPr>
              <a:t>dimiliki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saat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ini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lebih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berharga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daripada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jumlah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uang</a:t>
            </a:r>
            <a:r>
              <a:rPr lang="en-ID" sz="2800" b="1" dirty="0">
                <a:latin typeface="Arial Narrow" panose="020B0606020202030204" pitchFamily="34" charset="0"/>
              </a:rPr>
              <a:t> yang </a:t>
            </a:r>
            <a:r>
              <a:rPr lang="en-ID" sz="2800" b="1" dirty="0" err="1">
                <a:latin typeface="Arial Narrow" panose="020B0606020202030204" pitchFamily="34" charset="0"/>
              </a:rPr>
              <a:t>sama</a:t>
            </a:r>
            <a:r>
              <a:rPr lang="en-ID" sz="2800" b="1" dirty="0">
                <a:latin typeface="Arial Narrow" panose="020B0606020202030204" pitchFamily="34" charset="0"/>
              </a:rPr>
              <a:t> yang </a:t>
            </a:r>
            <a:r>
              <a:rPr lang="en-ID" sz="2800" b="1" dirty="0" err="1">
                <a:latin typeface="Arial Narrow" panose="020B0606020202030204" pitchFamily="34" charset="0"/>
              </a:rPr>
              <a:t>akan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diterima</a:t>
            </a:r>
            <a:r>
              <a:rPr lang="en-ID" sz="2800" b="1" dirty="0">
                <a:latin typeface="Arial Narrow" panose="020B0606020202030204" pitchFamily="34" charset="0"/>
              </a:rPr>
              <a:t> di masa </a:t>
            </a:r>
            <a:r>
              <a:rPr lang="en-ID" sz="2800" b="1" dirty="0" err="1">
                <a:latin typeface="Arial Narrow" panose="020B0606020202030204" pitchFamily="34" charset="0"/>
              </a:rPr>
              <a:t>depan</a:t>
            </a:r>
            <a:r>
              <a:rPr lang="en-ID" sz="2800" b="1" dirty="0">
                <a:latin typeface="Arial Narrow" panose="020B0606020202030204" pitchFamily="34" charset="0"/>
              </a:rPr>
              <a:t>, </a:t>
            </a:r>
            <a:r>
              <a:rPr lang="en-ID" sz="2800" b="1" dirty="0" err="1">
                <a:latin typeface="Arial Narrow" panose="020B0606020202030204" pitchFamily="34" charset="0"/>
              </a:rPr>
              <a:t>karena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potensi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uang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tersebut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untuk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menghasilkan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keuntungan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atau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nilai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tambah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melalui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investasi</a:t>
            </a:r>
            <a:r>
              <a:rPr lang="en-ID" sz="2800" b="1" dirty="0">
                <a:latin typeface="Arial Narrow" panose="020B0606020202030204" pitchFamily="34" charset="0"/>
              </a:rPr>
              <a:t> dan </a:t>
            </a:r>
            <a:r>
              <a:rPr lang="en-ID" sz="2800" b="1" dirty="0" err="1">
                <a:latin typeface="Arial Narrow" panose="020B0606020202030204" pitchFamily="34" charset="0"/>
              </a:rPr>
              <a:t>bunga</a:t>
            </a:r>
            <a:r>
              <a:rPr lang="en-ID" sz="2800" b="1" dirty="0">
                <a:latin typeface="Arial Narrow" panose="020B0606020202030204" pitchFamily="34" charset="0"/>
              </a:rPr>
              <a:t>. 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2DA94B-7518-44CA-83B6-D5AD1CE773FB}"/>
              </a:ext>
            </a:extLst>
          </p:cNvPr>
          <p:cNvSpPr/>
          <p:nvPr/>
        </p:nvSpPr>
        <p:spPr>
          <a:xfrm>
            <a:off x="254000" y="2580313"/>
            <a:ext cx="11455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3200" dirty="0">
                <a:latin typeface="Arial Narrow" panose="020B0606020202030204" pitchFamily="34" charset="0"/>
              </a:rPr>
              <a:t>Future value (FV) </a:t>
            </a:r>
            <a:r>
              <a:rPr lang="en-ID" sz="3200" dirty="0" err="1">
                <a:latin typeface="Arial Narrow" panose="020B0606020202030204" pitchFamily="34" charset="0"/>
              </a:rPr>
              <a:t>didasarkan</a:t>
            </a:r>
            <a:r>
              <a:rPr lang="en-ID" sz="3200" dirty="0">
                <a:latin typeface="Arial Narrow" panose="020B0606020202030204" pitchFamily="34" charset="0"/>
              </a:rPr>
              <a:t> pada </a:t>
            </a:r>
            <a:r>
              <a:rPr lang="en-ID" sz="3200" dirty="0" err="1">
                <a:latin typeface="Arial Narrow" panose="020B0606020202030204" pitchFamily="34" charset="0"/>
              </a:rPr>
              <a:t>konsep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nilai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waktu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uang</a:t>
            </a:r>
            <a:r>
              <a:rPr lang="en-ID" sz="3200" dirty="0">
                <a:latin typeface="Arial Narrow" panose="020B0606020202030204" pitchFamily="34" charset="0"/>
              </a:rPr>
              <a:t> (time value of money), yang </a:t>
            </a:r>
            <a:r>
              <a:rPr lang="en-ID" sz="3200" dirty="0" err="1">
                <a:latin typeface="Arial Narrow" panose="020B0606020202030204" pitchFamily="34" charset="0"/>
              </a:rPr>
              <a:t>menyatakan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bahwa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uang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saat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ini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lebih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berharga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daripada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jumlah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uang</a:t>
            </a:r>
            <a:r>
              <a:rPr lang="en-ID" sz="3200" dirty="0">
                <a:latin typeface="Arial Narrow" panose="020B0606020202030204" pitchFamily="34" charset="0"/>
              </a:rPr>
              <a:t> yang </a:t>
            </a:r>
            <a:r>
              <a:rPr lang="en-ID" sz="3200" dirty="0" err="1">
                <a:latin typeface="Arial Narrow" panose="020B0606020202030204" pitchFamily="34" charset="0"/>
              </a:rPr>
              <a:t>sama</a:t>
            </a:r>
            <a:r>
              <a:rPr lang="en-ID" sz="3200" dirty="0">
                <a:latin typeface="Arial Narrow" panose="020B0606020202030204" pitchFamily="34" charset="0"/>
              </a:rPr>
              <a:t> di masa </a:t>
            </a:r>
            <a:r>
              <a:rPr lang="en-ID" sz="3200" dirty="0" err="1">
                <a:latin typeface="Arial Narrow" panose="020B0606020202030204" pitchFamily="34" charset="0"/>
              </a:rPr>
              <a:t>depan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karena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potensi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penghasilan</a:t>
            </a:r>
            <a:r>
              <a:rPr lang="en-ID" sz="3200" dirty="0">
                <a:latin typeface="Arial Narrow" panose="020B0606020202030204" pitchFamily="34" charset="0"/>
              </a:rPr>
              <a:t> yang </a:t>
            </a:r>
            <a:r>
              <a:rPr lang="en-ID" sz="3200" dirty="0" err="1">
                <a:latin typeface="Arial Narrow" panose="020B0606020202030204" pitchFamily="34" charset="0"/>
              </a:rPr>
              <a:t>dapat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dihasilkan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dari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investasi</a:t>
            </a:r>
            <a:r>
              <a:rPr lang="en-ID" sz="3200" dirty="0">
                <a:latin typeface="Arial Narrow" panose="020B0606020202030204" pitchFamily="34" charset="0"/>
              </a:rPr>
              <a:t>. </a:t>
            </a:r>
          </a:p>
          <a:p>
            <a:r>
              <a:rPr lang="en-ID" sz="3200" dirty="0" err="1">
                <a:latin typeface="Arial Narrow" panose="020B0606020202030204" pitchFamily="34" charset="0"/>
              </a:rPr>
              <a:t>Jika</a:t>
            </a:r>
            <a:r>
              <a:rPr lang="en-ID" sz="3200" dirty="0">
                <a:latin typeface="Arial Narrow" panose="020B0606020202030204" pitchFamily="34" charset="0"/>
              </a:rPr>
              <a:t> Anda </a:t>
            </a:r>
            <a:r>
              <a:rPr lang="en-ID" sz="3200" dirty="0" err="1">
                <a:latin typeface="Arial Narrow" panose="020B0606020202030204" pitchFamily="34" charset="0"/>
              </a:rPr>
              <a:t>menginvestasikan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Rp</a:t>
            </a:r>
            <a:r>
              <a:rPr lang="en-ID" sz="3200" dirty="0">
                <a:latin typeface="Arial Narrow" panose="020B0606020202030204" pitchFamily="34" charset="0"/>
              </a:rPr>
              <a:t> 1.000.000 </a:t>
            </a:r>
            <a:r>
              <a:rPr lang="en-ID" sz="3200" dirty="0" err="1">
                <a:latin typeface="Arial Narrow" panose="020B0606020202030204" pitchFamily="34" charset="0"/>
              </a:rPr>
              <a:t>hari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ini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dengan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suku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bunga</a:t>
            </a:r>
            <a:r>
              <a:rPr lang="en-ID" sz="3200" dirty="0">
                <a:latin typeface="Arial Narrow" panose="020B0606020202030204" pitchFamily="34" charset="0"/>
              </a:rPr>
              <a:t> 10% per </a:t>
            </a:r>
            <a:r>
              <a:rPr lang="en-ID" sz="3200" dirty="0" err="1">
                <a:latin typeface="Arial Narrow" panose="020B0606020202030204" pitchFamily="34" charset="0"/>
              </a:rPr>
              <a:t>tahun</a:t>
            </a:r>
            <a:r>
              <a:rPr lang="en-ID" sz="3200" dirty="0">
                <a:latin typeface="Arial Narrow" panose="020B0606020202030204" pitchFamily="34" charset="0"/>
              </a:rPr>
              <a:t>, future value </a:t>
            </a:r>
            <a:r>
              <a:rPr lang="en-ID" sz="3200" dirty="0" err="1">
                <a:latin typeface="Arial Narrow" panose="020B0606020202030204" pitchFamily="34" charset="0"/>
              </a:rPr>
              <a:t>dari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investasi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tersebut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setelah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satu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tahun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adalah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Rp</a:t>
            </a:r>
            <a:r>
              <a:rPr lang="en-ID" sz="3200" dirty="0">
                <a:latin typeface="Arial Narrow" panose="020B0606020202030204" pitchFamily="34" charset="0"/>
              </a:rPr>
              <a:t> 1.100.000 (</a:t>
            </a:r>
            <a:r>
              <a:rPr lang="en-ID" sz="3200" dirty="0" err="1">
                <a:latin typeface="Arial Narrow" panose="020B0606020202030204" pitchFamily="34" charset="0"/>
              </a:rPr>
              <a:t>Rp</a:t>
            </a:r>
            <a:r>
              <a:rPr lang="en-ID" sz="3200" dirty="0">
                <a:latin typeface="Arial Narrow" panose="020B0606020202030204" pitchFamily="34" charset="0"/>
              </a:rPr>
              <a:t> 1.000.000 + (10% * </a:t>
            </a:r>
            <a:r>
              <a:rPr lang="en-ID" sz="3200" dirty="0" err="1">
                <a:latin typeface="Arial Narrow" panose="020B0606020202030204" pitchFamily="34" charset="0"/>
              </a:rPr>
              <a:t>Rp</a:t>
            </a:r>
            <a:r>
              <a:rPr lang="en-ID" sz="3200" dirty="0">
                <a:latin typeface="Arial Narrow" panose="020B0606020202030204" pitchFamily="34" charset="0"/>
              </a:rPr>
              <a:t> 1.000.000)). </a:t>
            </a:r>
            <a:r>
              <a:rPr lang="en-ID" sz="3200" dirty="0" err="1">
                <a:latin typeface="Arial Narrow" panose="020B0606020202030204" pitchFamily="34" charset="0"/>
              </a:rPr>
              <a:t>Ini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berarti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bahwa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uang</a:t>
            </a:r>
            <a:r>
              <a:rPr lang="en-ID" sz="3200" dirty="0">
                <a:latin typeface="Arial Narrow" panose="020B0606020202030204" pitchFamily="34" charset="0"/>
              </a:rPr>
              <a:t> Anda </a:t>
            </a:r>
            <a:r>
              <a:rPr lang="en-ID" sz="3200" dirty="0" err="1">
                <a:latin typeface="Arial Narrow" panose="020B0606020202030204" pitchFamily="34" charset="0"/>
              </a:rPr>
              <a:t>akan</a:t>
            </a:r>
            <a:r>
              <a:rPr lang="en-ID" sz="3200" dirty="0">
                <a:latin typeface="Arial Narrow" panose="020B0606020202030204" pitchFamily="34" charset="0"/>
              </a:rPr>
              <a:t> "</a:t>
            </a:r>
            <a:r>
              <a:rPr lang="en-ID" sz="3200" dirty="0" err="1">
                <a:latin typeface="Arial Narrow" panose="020B0606020202030204" pitchFamily="34" charset="0"/>
              </a:rPr>
              <a:t>tumbuh</a:t>
            </a:r>
            <a:r>
              <a:rPr lang="en-ID" sz="3200" dirty="0">
                <a:latin typeface="Arial Narrow" panose="020B0606020202030204" pitchFamily="34" charset="0"/>
              </a:rPr>
              <a:t>" </a:t>
            </a:r>
            <a:r>
              <a:rPr lang="en-ID" sz="3200" dirty="0" err="1">
                <a:latin typeface="Arial Narrow" panose="020B0606020202030204" pitchFamily="34" charset="0"/>
              </a:rPr>
              <a:t>menjadi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Rp</a:t>
            </a:r>
            <a:r>
              <a:rPr lang="en-ID" sz="3200" dirty="0">
                <a:latin typeface="Arial Narrow" panose="020B0606020202030204" pitchFamily="34" charset="0"/>
              </a:rPr>
              <a:t> 1.100.000 di masa </a:t>
            </a:r>
            <a:r>
              <a:rPr lang="en-ID" sz="3200" dirty="0" err="1">
                <a:latin typeface="Arial Narrow" panose="020B0606020202030204" pitchFamily="34" charset="0"/>
              </a:rPr>
              <a:t>depan</a:t>
            </a:r>
            <a:r>
              <a:rPr lang="en-ID" sz="3200" dirty="0">
                <a:latin typeface="Arial Narrow" panose="020B0606020202030204" pitchFamily="34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049580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43C8E2-D58A-4791-B96A-9A180AF3CF9E}"/>
              </a:ext>
            </a:extLst>
          </p:cNvPr>
          <p:cNvSpPr/>
          <p:nvPr/>
        </p:nvSpPr>
        <p:spPr>
          <a:xfrm>
            <a:off x="546100" y="965538"/>
            <a:ext cx="11099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800" dirty="0">
                <a:latin typeface="Arial Narrow" panose="020B0606020202030204" pitchFamily="34" charset="0"/>
              </a:rPr>
              <a:t>Present value (</a:t>
            </a:r>
            <a:r>
              <a:rPr lang="en-ID" sz="2800" dirty="0" err="1">
                <a:latin typeface="Arial Narrow" panose="020B0606020202030204" pitchFamily="34" charset="0"/>
              </a:rPr>
              <a:t>nilai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sekarang</a:t>
            </a:r>
            <a:r>
              <a:rPr lang="en-ID" sz="2800" dirty="0">
                <a:latin typeface="Arial Narrow" panose="020B0606020202030204" pitchFamily="34" charset="0"/>
              </a:rPr>
              <a:t>) </a:t>
            </a:r>
            <a:r>
              <a:rPr lang="en-ID" sz="2800" dirty="0" err="1">
                <a:latin typeface="Arial Narrow" panose="020B0606020202030204" pitchFamily="34" charset="0"/>
              </a:rPr>
              <a:t>adalah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nilai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saat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ini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dari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sejumlah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uang</a:t>
            </a:r>
            <a:r>
              <a:rPr lang="en-ID" sz="2800" dirty="0">
                <a:latin typeface="Arial Narrow" panose="020B0606020202030204" pitchFamily="34" charset="0"/>
              </a:rPr>
              <a:t> yang </a:t>
            </a:r>
            <a:r>
              <a:rPr lang="en-ID" sz="2800" dirty="0" err="1">
                <a:latin typeface="Arial Narrow" panose="020B0606020202030204" pitchFamily="34" charset="0"/>
              </a:rPr>
              <a:t>akan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diterima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atau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dibayarkan</a:t>
            </a:r>
            <a:r>
              <a:rPr lang="en-ID" sz="2800" dirty="0">
                <a:latin typeface="Arial Narrow" panose="020B0606020202030204" pitchFamily="34" charset="0"/>
              </a:rPr>
              <a:t> di masa </a:t>
            </a:r>
            <a:r>
              <a:rPr lang="en-ID" sz="2800" dirty="0" err="1">
                <a:latin typeface="Arial Narrow" panose="020B0606020202030204" pitchFamily="34" charset="0"/>
              </a:rPr>
              <a:t>depan</a:t>
            </a:r>
            <a:r>
              <a:rPr lang="en-ID" sz="2800" dirty="0">
                <a:latin typeface="Arial Narrow" panose="020B0606020202030204" pitchFamily="34" charset="0"/>
              </a:rPr>
              <a:t>. </a:t>
            </a:r>
            <a:r>
              <a:rPr lang="en-ID" sz="2800" dirty="0" err="1">
                <a:latin typeface="Arial Narrow" panose="020B0606020202030204" pitchFamily="34" charset="0"/>
              </a:rPr>
              <a:t>Konsep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ini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didasarkan</a:t>
            </a:r>
            <a:r>
              <a:rPr lang="en-ID" sz="2800" dirty="0">
                <a:latin typeface="Arial Narrow" panose="020B0606020202030204" pitchFamily="34" charset="0"/>
              </a:rPr>
              <a:t> pada </a:t>
            </a:r>
            <a:r>
              <a:rPr lang="en-ID" sz="2800" dirty="0" err="1">
                <a:latin typeface="Arial Narrow" panose="020B0606020202030204" pitchFamily="34" charset="0"/>
              </a:rPr>
              <a:t>nilai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waktu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uang</a:t>
            </a:r>
            <a:r>
              <a:rPr lang="en-ID" sz="2800" dirty="0">
                <a:latin typeface="Arial Narrow" panose="020B0606020202030204" pitchFamily="34" charset="0"/>
              </a:rPr>
              <a:t>, yang </a:t>
            </a:r>
            <a:r>
              <a:rPr lang="en-ID" sz="2800" dirty="0" err="1">
                <a:latin typeface="Arial Narrow" panose="020B0606020202030204" pitchFamily="34" charset="0"/>
              </a:rPr>
              <a:t>menyatakan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bahwa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uang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saat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ini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lebih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berharga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daripada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jumlah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uang</a:t>
            </a:r>
            <a:r>
              <a:rPr lang="en-ID" sz="2800" dirty="0">
                <a:latin typeface="Arial Narrow" panose="020B0606020202030204" pitchFamily="34" charset="0"/>
              </a:rPr>
              <a:t> yang </a:t>
            </a:r>
            <a:r>
              <a:rPr lang="en-ID" sz="2800" dirty="0" err="1">
                <a:latin typeface="Arial Narrow" panose="020B0606020202030204" pitchFamily="34" charset="0"/>
              </a:rPr>
              <a:t>sama</a:t>
            </a:r>
            <a:r>
              <a:rPr lang="en-ID" sz="2800" dirty="0">
                <a:latin typeface="Arial Narrow" panose="020B0606020202030204" pitchFamily="34" charset="0"/>
              </a:rPr>
              <a:t> di masa </a:t>
            </a:r>
            <a:r>
              <a:rPr lang="en-ID" sz="2800" dirty="0" err="1">
                <a:latin typeface="Arial Narrow" panose="020B0606020202030204" pitchFamily="34" charset="0"/>
              </a:rPr>
              <a:t>depan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karena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potensi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pendapatan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dari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investasi</a:t>
            </a:r>
            <a:r>
              <a:rPr lang="en-ID" sz="2800" dirty="0">
                <a:latin typeface="Arial Narrow" panose="020B0606020202030204" pitchFamily="34" charset="0"/>
              </a:rPr>
              <a:t>. </a:t>
            </a:r>
            <a:endParaRPr lang="en-ID" sz="2800" dirty="0">
              <a:solidFill>
                <a:srgbClr val="001D35"/>
              </a:solidFill>
              <a:latin typeface="Arial Narrow" panose="020B0606020202030204" pitchFamily="34" charset="0"/>
            </a:endParaRPr>
          </a:p>
          <a:p>
            <a:endParaRPr lang="en-ID" sz="2800" dirty="0">
              <a:solidFill>
                <a:srgbClr val="001D35"/>
              </a:solidFill>
              <a:latin typeface="Arial Narrow" panose="020B0606020202030204" pitchFamily="34" charset="0"/>
            </a:endParaRPr>
          </a:p>
          <a:p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Jika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seseorang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ingin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menerima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Rp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1.100.000,-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satu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tahun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dari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sekarang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, dan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tingkat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diskonto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adalah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10%,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maka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nilai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sekarang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dari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uang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tersebut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adalah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:</a:t>
            </a:r>
          </a:p>
          <a:p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PV = 1.100.000 / (1 + 0.10)^1 =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Rp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1.000.000</a:t>
            </a:r>
          </a:p>
          <a:p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Ini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berarti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bahwa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Rp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1.000.000,- yang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diinvestasikan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hari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ini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dengan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tingkat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pengembalian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10%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akan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menghasilkan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Rp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1.100.000,-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satu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tahun</a:t>
            </a:r>
            <a:r>
              <a:rPr lang="en-ID" sz="2800" dirty="0">
                <a:solidFill>
                  <a:srgbClr val="001D35"/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rgbClr val="001D35"/>
                </a:solidFill>
                <a:latin typeface="Arial Narrow" panose="020B0606020202030204" pitchFamily="34" charset="0"/>
              </a:rPr>
              <a:t>kemudian</a:t>
            </a:r>
            <a:endParaRPr lang="en-ID" sz="2800" b="0" i="0" dirty="0">
              <a:solidFill>
                <a:srgbClr val="001D35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786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361B13-F454-4F43-8044-E5352A220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899" y="396874"/>
            <a:ext cx="11002323" cy="568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970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15B109-7FEA-493C-A239-F9ACB7D82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537" y="517524"/>
            <a:ext cx="9584733" cy="482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1500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171B6C-B339-4A72-99A4-EDF6CE3246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5" t="34630" r="16042" b="8703"/>
          <a:stretch/>
        </p:blipFill>
        <p:spPr>
          <a:xfrm>
            <a:off x="558799" y="127000"/>
            <a:ext cx="11189945" cy="6273800"/>
          </a:xfrm>
          <a:prstGeom prst="rect">
            <a:avLst/>
          </a:prstGeom>
          <a:effectLst>
            <a:outerShdw blurRad="50800" dist="50800" dir="5400000" algn="ctr" rotWithShape="0">
              <a:schemeClr val="bg2">
                <a:lumMod val="7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69837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BF1E34-D12E-4D72-9129-82FF03B33D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71" t="37222" r="14896" b="2407"/>
          <a:stretch/>
        </p:blipFill>
        <p:spPr>
          <a:xfrm>
            <a:off x="0" y="-1"/>
            <a:ext cx="12192000" cy="687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313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2F6FCE-D334-4BEC-B1B3-FDC997328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08" t="35370" r="13229" b="5556"/>
          <a:stretch/>
        </p:blipFill>
        <p:spPr>
          <a:xfrm>
            <a:off x="-1" y="0"/>
            <a:ext cx="12187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96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7104F7-445B-40AC-A959-F61834FE92DF}"/>
              </a:ext>
            </a:extLst>
          </p:cNvPr>
          <p:cNvSpPr/>
          <p:nvPr/>
        </p:nvSpPr>
        <p:spPr>
          <a:xfrm>
            <a:off x="546100" y="326936"/>
            <a:ext cx="10972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200" b="1" dirty="0">
                <a:latin typeface="Arial Narrow" panose="020B0606020202030204" pitchFamily="34" charset="0"/>
              </a:rPr>
              <a:t>Laporan arus kas metode langsung</a:t>
            </a:r>
            <a:r>
              <a:rPr lang="sv-SE" sz="3200" dirty="0">
                <a:latin typeface="Arial Narrow" panose="020B0606020202030204" pitchFamily="34" charset="0"/>
              </a:rPr>
              <a:t> adalah metode pembuatan laporan arus kas di mana informasi arus kas aktual (basis kas) – alih-alih informasi akrual (</a:t>
            </a:r>
            <a:r>
              <a:rPr lang="sv-SE" sz="3200" i="1" dirty="0">
                <a:latin typeface="Arial Narrow" panose="020B0606020202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accrual basis</a:t>
            </a:r>
            <a:r>
              <a:rPr lang="sv-SE" sz="3200" dirty="0">
                <a:latin typeface="Arial Narrow" panose="020B0606020202030204" pitchFamily="34" charset="0"/>
              </a:rPr>
              <a:t>)– dari komponen arus kas dari aktivitas operasional perusahaan digunakan</a:t>
            </a:r>
            <a:endParaRPr lang="en-ID" sz="3200" dirty="0">
              <a:latin typeface="Arial Narrow" panose="020B0606020202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32C5B2-E0F7-4FF3-9E1D-E61B07318C58}"/>
              </a:ext>
            </a:extLst>
          </p:cNvPr>
          <p:cNvSpPr/>
          <p:nvPr/>
        </p:nvSpPr>
        <p:spPr>
          <a:xfrm>
            <a:off x="546100" y="2745939"/>
            <a:ext cx="113411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3200" b="1" dirty="0" err="1">
                <a:latin typeface="Arial Narrow" panose="020B0606020202030204" pitchFamily="34" charset="0"/>
              </a:rPr>
              <a:t>Berikut</a:t>
            </a:r>
            <a:r>
              <a:rPr lang="en-ID" sz="3200" b="1" dirty="0">
                <a:latin typeface="Arial Narrow" panose="020B0606020202030204" pitchFamily="34" charset="0"/>
              </a:rPr>
              <a:t> daftar </a:t>
            </a:r>
            <a:r>
              <a:rPr lang="en-ID" sz="3200" b="1" dirty="0" err="1">
                <a:latin typeface="Arial Narrow" panose="020B0606020202030204" pitchFamily="34" charset="0"/>
              </a:rPr>
              <a:t>jenis</a:t>
            </a:r>
            <a:r>
              <a:rPr lang="en-ID" sz="3200" b="1" dirty="0">
                <a:latin typeface="Arial Narrow" panose="020B0606020202030204" pitchFamily="34" charset="0"/>
              </a:rPr>
              <a:t> </a:t>
            </a:r>
            <a:r>
              <a:rPr lang="en-ID" sz="3200" b="1" dirty="0" err="1">
                <a:latin typeface="Arial Narrow" panose="020B0606020202030204" pitchFamily="34" charset="0"/>
              </a:rPr>
              <a:t>penerimaan</a:t>
            </a:r>
            <a:r>
              <a:rPr lang="en-ID" sz="3200" b="1" dirty="0">
                <a:latin typeface="Arial Narrow" panose="020B0606020202030204" pitchFamily="34" charset="0"/>
              </a:rPr>
              <a:t> kas dan </a:t>
            </a:r>
            <a:r>
              <a:rPr lang="en-ID" sz="3200" b="1" dirty="0" err="1">
                <a:latin typeface="Arial Narrow" panose="020B0606020202030204" pitchFamily="34" charset="0"/>
              </a:rPr>
              <a:t>pembayaran</a:t>
            </a:r>
            <a:r>
              <a:rPr lang="en-ID" sz="3200" b="1" dirty="0">
                <a:latin typeface="Arial Narrow" panose="020B0606020202030204" pitchFamily="34" charset="0"/>
              </a:rPr>
              <a:t> yang paling </a:t>
            </a:r>
            <a:r>
              <a:rPr lang="en-ID" sz="3200" b="1" dirty="0" err="1">
                <a:latin typeface="Arial Narrow" panose="020B0606020202030204" pitchFamily="34" charset="0"/>
              </a:rPr>
              <a:t>umum</a:t>
            </a:r>
            <a:r>
              <a:rPr lang="en-ID" sz="3200" b="1" dirty="0">
                <a:latin typeface="Arial Narrow" panose="020B0606020202030204" pitchFamily="34" charset="0"/>
              </a:rPr>
              <a:t> </a:t>
            </a:r>
            <a:r>
              <a:rPr lang="en-ID" sz="3200" b="1" dirty="0" err="1">
                <a:latin typeface="Arial Narrow" panose="020B0606020202030204" pitchFamily="34" charset="0"/>
              </a:rPr>
              <a:t>digunakan</a:t>
            </a:r>
            <a:r>
              <a:rPr lang="en-ID" sz="3200" b="1" dirty="0">
                <a:latin typeface="Arial Narrow" panose="020B0606020202030204" pitchFamily="34" charset="0"/>
              </a:rPr>
              <a:t> </a:t>
            </a:r>
            <a:r>
              <a:rPr lang="en-ID" sz="3200" b="1" dirty="0" err="1">
                <a:latin typeface="Arial Narrow" panose="020B0606020202030204" pitchFamily="34" charset="0"/>
              </a:rPr>
              <a:t>dalam</a:t>
            </a:r>
            <a:r>
              <a:rPr lang="en-ID" sz="3200" b="1" dirty="0">
                <a:latin typeface="Arial Narrow" panose="020B0606020202030204" pitchFamily="34" charset="0"/>
              </a:rPr>
              <a:t> format </a:t>
            </a:r>
            <a:r>
              <a:rPr lang="en-ID" sz="3200" b="1" dirty="0" err="1">
                <a:latin typeface="Arial Narrow" panose="020B0606020202030204" pitchFamily="34" charset="0"/>
              </a:rPr>
              <a:t>laporan</a:t>
            </a:r>
            <a:r>
              <a:rPr lang="en-ID" sz="3200" b="1" dirty="0">
                <a:latin typeface="Arial Narrow" panose="020B0606020202030204" pitchFamily="34" charset="0"/>
              </a:rPr>
              <a:t> </a:t>
            </a:r>
            <a:r>
              <a:rPr lang="en-ID" sz="3200" b="1" dirty="0" err="1">
                <a:latin typeface="Arial Narrow" panose="020B0606020202030204" pitchFamily="34" charset="0"/>
              </a:rPr>
              <a:t>arus</a:t>
            </a:r>
            <a:r>
              <a:rPr lang="en-ID" sz="3200" b="1" dirty="0">
                <a:latin typeface="Arial Narrow" panose="020B0606020202030204" pitchFamily="34" charset="0"/>
              </a:rPr>
              <a:t> kas </a:t>
            </a:r>
            <a:r>
              <a:rPr lang="en-ID" sz="3200" b="1" dirty="0" err="1">
                <a:latin typeface="Arial Narrow" panose="020B0606020202030204" pitchFamily="34" charset="0"/>
              </a:rPr>
              <a:t>metode</a:t>
            </a:r>
            <a:r>
              <a:rPr lang="en-ID" sz="3200" b="1" dirty="0">
                <a:latin typeface="Arial Narrow" panose="020B0606020202030204" pitchFamily="34" charset="0"/>
              </a:rPr>
              <a:t> </a:t>
            </a:r>
            <a:r>
              <a:rPr lang="en-ID" sz="3200" b="1" dirty="0" err="1">
                <a:latin typeface="Arial Narrow" panose="020B0606020202030204" pitchFamily="34" charset="0"/>
              </a:rPr>
              <a:t>langsung</a:t>
            </a:r>
            <a:r>
              <a:rPr lang="en-ID" sz="3200" b="1" dirty="0">
                <a:latin typeface="Arial Narrow" panose="020B0606020202030204" pitchFamily="34" charset="0"/>
              </a:rPr>
              <a:t>:</a:t>
            </a:r>
            <a:endParaRPr lang="en-ID" sz="3200" dirty="0">
              <a:latin typeface="Arial Narrow" panose="020B0606020202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D" sz="3200" dirty="0" err="1">
                <a:latin typeface="Arial Narrow" panose="020B0606020202030204" pitchFamily="34" charset="0"/>
              </a:rPr>
              <a:t>Penerimaan</a:t>
            </a:r>
            <a:r>
              <a:rPr lang="en-ID" sz="3200" dirty="0">
                <a:latin typeface="Arial Narrow" panose="020B0606020202030204" pitchFamily="34" charset="0"/>
              </a:rPr>
              <a:t> Kas </a:t>
            </a:r>
            <a:r>
              <a:rPr lang="en-ID" sz="3200" dirty="0" err="1">
                <a:latin typeface="Arial Narrow" panose="020B0606020202030204" pitchFamily="34" charset="0"/>
              </a:rPr>
              <a:t>dari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Pelanggan</a:t>
            </a:r>
            <a:endParaRPr lang="en-ID" sz="3200" dirty="0">
              <a:latin typeface="Arial Narrow" panose="020B0606020202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D" sz="3200" dirty="0" err="1">
                <a:latin typeface="Arial Narrow" panose="020B0606020202030204" pitchFamily="34" charset="0"/>
              </a:rPr>
              <a:t>Pembayaran</a:t>
            </a:r>
            <a:r>
              <a:rPr lang="en-ID" sz="3200" dirty="0">
                <a:latin typeface="Arial Narrow" panose="020B0606020202030204" pitchFamily="34" charset="0"/>
              </a:rPr>
              <a:t>/</a:t>
            </a:r>
            <a:r>
              <a:rPr lang="en-ID" sz="3200" dirty="0" err="1">
                <a:latin typeface="Arial Narrow" panose="020B0606020202030204" pitchFamily="34" charset="0"/>
              </a:rPr>
              <a:t>Pembelian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kepada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Pemasok</a:t>
            </a:r>
            <a:endParaRPr lang="en-ID" sz="3200" dirty="0">
              <a:latin typeface="Arial Narrow" panose="020B0606020202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D" sz="3200" dirty="0" err="1">
                <a:latin typeface="Arial Narrow" panose="020B0606020202030204" pitchFamily="34" charset="0"/>
              </a:rPr>
              <a:t>Pembayaran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kepada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Karyawan</a:t>
            </a:r>
            <a:r>
              <a:rPr lang="en-ID" sz="3200" dirty="0">
                <a:latin typeface="Arial Narrow" panose="020B0606020202030204" pitchFamily="34" charset="0"/>
              </a:rPr>
              <a:t> (</a:t>
            </a:r>
            <a:r>
              <a:rPr lang="en-ID" sz="3200" dirty="0" err="1">
                <a:latin typeface="Arial Narrow" panose="020B0606020202030204" pitchFamily="34" charset="0"/>
              </a:rPr>
              <a:t>Gaji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Karyawan</a:t>
            </a:r>
            <a:r>
              <a:rPr lang="en-ID" sz="3200" dirty="0">
                <a:latin typeface="Arial Narrow" panose="020B0606020202030204" pitchFamily="34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3200" dirty="0" err="1">
                <a:latin typeface="Arial Narrow" panose="020B0606020202030204" pitchFamily="34" charset="0"/>
              </a:rPr>
              <a:t>Pembayaran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bunga</a:t>
            </a:r>
            <a:r>
              <a:rPr lang="en-ID" sz="3200" dirty="0">
                <a:latin typeface="Arial Narrow" panose="020B0606020202030204" pitchFamily="34" charset="0"/>
              </a:rPr>
              <a:t> dan </a:t>
            </a:r>
            <a:r>
              <a:rPr lang="en-ID" sz="3200" dirty="0" err="1">
                <a:latin typeface="Arial Narrow" panose="020B0606020202030204" pitchFamily="34" charset="0"/>
              </a:rPr>
              <a:t>pajak</a:t>
            </a:r>
            <a:endParaRPr lang="en-ID" sz="3200" dirty="0">
              <a:latin typeface="Arial Narrow" panose="020B0606020202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D" sz="3200" dirty="0" err="1">
                <a:latin typeface="Arial Narrow" panose="020B0606020202030204" pitchFamily="34" charset="0"/>
              </a:rPr>
              <a:t>Pembayaran</a:t>
            </a:r>
            <a:r>
              <a:rPr lang="en-ID" sz="3200" dirty="0">
                <a:latin typeface="Arial Narrow" panose="020B0606020202030204" pitchFamily="34" charset="0"/>
              </a:rPr>
              <a:t> Kas </a:t>
            </a:r>
            <a:r>
              <a:rPr lang="en-ID" sz="3200" dirty="0" err="1">
                <a:latin typeface="Arial Narrow" panose="020B0606020202030204" pitchFamily="34" charset="0"/>
              </a:rPr>
              <a:t>dari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Pembelian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Aset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Tetap</a:t>
            </a:r>
            <a:endParaRPr lang="en-ID" sz="3200" dirty="0">
              <a:latin typeface="Arial Narrow" panose="020B0606020202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D" sz="3200" dirty="0" err="1">
                <a:latin typeface="Arial Narrow" panose="020B0606020202030204" pitchFamily="34" charset="0"/>
              </a:rPr>
              <a:t>Penerimaan</a:t>
            </a:r>
            <a:r>
              <a:rPr lang="en-ID" sz="3200" dirty="0">
                <a:latin typeface="Arial Narrow" panose="020B0606020202030204" pitchFamily="34" charset="0"/>
              </a:rPr>
              <a:t> Kas </a:t>
            </a:r>
            <a:r>
              <a:rPr lang="en-ID" sz="3200" dirty="0" err="1">
                <a:latin typeface="Arial Narrow" panose="020B0606020202030204" pitchFamily="34" charset="0"/>
              </a:rPr>
              <a:t>dari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Penerbitan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Saham</a:t>
            </a:r>
            <a:endParaRPr lang="en-ID" sz="3200" b="0" i="0" u="none" strike="noStrike" dirty="0"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7026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5C50C7-B655-4799-8CA3-66809313F817}"/>
              </a:ext>
            </a:extLst>
          </p:cNvPr>
          <p:cNvSpPr/>
          <p:nvPr/>
        </p:nvSpPr>
        <p:spPr>
          <a:xfrm>
            <a:off x="139700" y="149642"/>
            <a:ext cx="11658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3200" dirty="0">
                <a:latin typeface="Arial Narrow" panose="020B0606020202030204" pitchFamily="34" charset="0"/>
              </a:rPr>
              <a:t>Pada </a:t>
            </a:r>
            <a:r>
              <a:rPr lang="en-ID" sz="3200" dirty="0" err="1">
                <a:latin typeface="Arial Narrow" panose="020B0606020202030204" pitchFamily="34" charset="0"/>
              </a:rPr>
              <a:t>metode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langsung</a:t>
            </a:r>
            <a:r>
              <a:rPr lang="en-ID" sz="3200" dirty="0">
                <a:latin typeface="Arial Narrow" panose="020B0606020202030204" pitchFamily="34" charset="0"/>
              </a:rPr>
              <a:t>, </a:t>
            </a:r>
            <a:r>
              <a:rPr lang="en-ID" sz="3200" dirty="0" err="1">
                <a:latin typeface="Arial Narrow" panose="020B0606020202030204" pitchFamily="34" charset="0"/>
              </a:rPr>
              <a:t>penyusunannya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dilakukan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berdasarkan</a:t>
            </a:r>
            <a:r>
              <a:rPr lang="en-ID" sz="3200" dirty="0">
                <a:latin typeface="Arial Narrow" panose="020B0606020202030204" pitchFamily="34" charset="0"/>
              </a:rPr>
              <a:t> pada </a:t>
            </a:r>
            <a:r>
              <a:rPr lang="en-ID" sz="3200" dirty="0" err="1">
                <a:latin typeface="Arial Narrow" panose="020B0606020202030204" pitchFamily="34" charset="0"/>
              </a:rPr>
              <a:t>buku</a:t>
            </a:r>
            <a:r>
              <a:rPr lang="en-ID" sz="3200" dirty="0">
                <a:latin typeface="Arial Narrow" panose="020B0606020202030204" pitchFamily="34" charset="0"/>
              </a:rPr>
              <a:t> kas/bank.</a:t>
            </a:r>
          </a:p>
          <a:p>
            <a:r>
              <a:rPr lang="en-ID" sz="3200" dirty="0" err="1">
                <a:latin typeface="Arial Narrow" panose="020B0606020202030204" pitchFamily="34" charset="0"/>
              </a:rPr>
              <a:t>Untuk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menggunakan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metode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ini</a:t>
            </a:r>
            <a:r>
              <a:rPr lang="en-ID" sz="3200" dirty="0">
                <a:latin typeface="Arial Narrow" panose="020B0606020202030204" pitchFamily="34" charset="0"/>
              </a:rPr>
              <a:t>, Anda </a:t>
            </a:r>
            <a:r>
              <a:rPr lang="en-ID" sz="3200" dirty="0" err="1">
                <a:latin typeface="Arial Narrow" panose="020B0606020202030204" pitchFamily="34" charset="0"/>
              </a:rPr>
              <a:t>harus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melaporkan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kelompok-kelompok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penerimaan</a:t>
            </a:r>
            <a:r>
              <a:rPr lang="en-ID" sz="3200" dirty="0">
                <a:latin typeface="Arial Narrow" panose="020B0606020202030204" pitchFamily="34" charset="0"/>
              </a:rPr>
              <a:t> dan </a:t>
            </a:r>
            <a:r>
              <a:rPr lang="en-ID" sz="3200" dirty="0" err="1">
                <a:latin typeface="Arial Narrow" panose="020B0606020202030204" pitchFamily="34" charset="0"/>
              </a:rPr>
              <a:t>pengeluaran</a:t>
            </a:r>
            <a:r>
              <a:rPr lang="en-ID" sz="3200" dirty="0">
                <a:latin typeface="Arial Narrow" panose="020B0606020202030204" pitchFamily="34" charset="0"/>
              </a:rPr>
              <a:t> kas </a:t>
            </a:r>
            <a:r>
              <a:rPr lang="en-ID" sz="3200" dirty="0" err="1">
                <a:latin typeface="Arial Narrow" panose="020B0606020202030204" pitchFamily="34" charset="0"/>
              </a:rPr>
              <a:t>dari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kegiatan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operasional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perusahaan</a:t>
            </a:r>
            <a:r>
              <a:rPr lang="en-ID" sz="3200" dirty="0">
                <a:latin typeface="Arial Narrow" panose="020B0606020202030204" pitchFamily="34" charset="0"/>
              </a:rPr>
              <a:t>.</a:t>
            </a:r>
          </a:p>
          <a:p>
            <a:r>
              <a:rPr lang="en-ID" sz="3200" dirty="0" err="1">
                <a:latin typeface="Arial Narrow" panose="020B0606020202030204" pitchFamily="34" charset="0"/>
              </a:rPr>
              <a:t>Kemudian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dilanjutkan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dengan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kegiatan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investasi</a:t>
            </a:r>
            <a:r>
              <a:rPr lang="en-ID" sz="3200" dirty="0">
                <a:latin typeface="Arial Narrow" panose="020B0606020202030204" pitchFamily="34" charset="0"/>
              </a:rPr>
              <a:t> dan </a:t>
            </a:r>
            <a:r>
              <a:rPr lang="en-ID" sz="3200" dirty="0" err="1">
                <a:latin typeface="Arial Narrow" panose="020B0606020202030204" pitchFamily="34" charset="0"/>
              </a:rPr>
              <a:t>pembiayaan</a:t>
            </a:r>
            <a:r>
              <a:rPr lang="en-ID" sz="3200" dirty="0">
                <a:latin typeface="Arial Narrow" panose="020B06060202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08878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5C50C7-B655-4799-8CA3-66809313F817}"/>
              </a:ext>
            </a:extLst>
          </p:cNvPr>
          <p:cNvSpPr/>
          <p:nvPr/>
        </p:nvSpPr>
        <p:spPr>
          <a:xfrm>
            <a:off x="139700" y="149642"/>
            <a:ext cx="116586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3200" dirty="0">
                <a:latin typeface="Arial Narrow" panose="020B0606020202030204" pitchFamily="34" charset="0"/>
              </a:rPr>
              <a:t>Pada </a:t>
            </a:r>
            <a:r>
              <a:rPr lang="en-ID" sz="3200" dirty="0" err="1">
                <a:latin typeface="Arial Narrow" panose="020B0606020202030204" pitchFamily="34" charset="0"/>
              </a:rPr>
              <a:t>metode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langsung</a:t>
            </a:r>
            <a:r>
              <a:rPr lang="en-ID" sz="3200" dirty="0">
                <a:latin typeface="Arial Narrow" panose="020B0606020202030204" pitchFamily="34" charset="0"/>
              </a:rPr>
              <a:t>, </a:t>
            </a:r>
            <a:r>
              <a:rPr lang="en-ID" sz="3200" dirty="0" err="1">
                <a:latin typeface="Arial Narrow" panose="020B0606020202030204" pitchFamily="34" charset="0"/>
              </a:rPr>
              <a:t>penyusunannya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dilakukan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berdasarkan</a:t>
            </a:r>
            <a:r>
              <a:rPr lang="en-ID" sz="3200" dirty="0">
                <a:latin typeface="Arial Narrow" panose="020B0606020202030204" pitchFamily="34" charset="0"/>
              </a:rPr>
              <a:t> pada </a:t>
            </a:r>
            <a:r>
              <a:rPr lang="en-ID" sz="3200" dirty="0" err="1">
                <a:latin typeface="Arial Narrow" panose="020B0606020202030204" pitchFamily="34" charset="0"/>
              </a:rPr>
              <a:t>buku</a:t>
            </a:r>
            <a:r>
              <a:rPr lang="en-ID" sz="3200" dirty="0">
                <a:latin typeface="Arial Narrow" panose="020B0606020202030204" pitchFamily="34" charset="0"/>
              </a:rPr>
              <a:t> kas/bank.</a:t>
            </a:r>
          </a:p>
          <a:p>
            <a:r>
              <a:rPr lang="en-ID" sz="3200" dirty="0" err="1">
                <a:latin typeface="Arial Narrow" panose="020B0606020202030204" pitchFamily="34" charset="0"/>
              </a:rPr>
              <a:t>Untuk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menggunakan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metode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ini</a:t>
            </a:r>
            <a:r>
              <a:rPr lang="en-ID" sz="3200" dirty="0">
                <a:latin typeface="Arial Narrow" panose="020B0606020202030204" pitchFamily="34" charset="0"/>
              </a:rPr>
              <a:t>, Anda </a:t>
            </a:r>
            <a:r>
              <a:rPr lang="en-ID" sz="3200" dirty="0" err="1">
                <a:latin typeface="Arial Narrow" panose="020B0606020202030204" pitchFamily="34" charset="0"/>
              </a:rPr>
              <a:t>harus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melaporkan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kelompok-kelompok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penerimaan</a:t>
            </a:r>
            <a:r>
              <a:rPr lang="en-ID" sz="3200" dirty="0">
                <a:latin typeface="Arial Narrow" panose="020B0606020202030204" pitchFamily="34" charset="0"/>
              </a:rPr>
              <a:t> dan </a:t>
            </a:r>
            <a:r>
              <a:rPr lang="en-ID" sz="3200" dirty="0" err="1">
                <a:latin typeface="Arial Narrow" panose="020B0606020202030204" pitchFamily="34" charset="0"/>
              </a:rPr>
              <a:t>pengeluaran</a:t>
            </a:r>
            <a:r>
              <a:rPr lang="en-ID" sz="3200" dirty="0">
                <a:latin typeface="Arial Narrow" panose="020B0606020202030204" pitchFamily="34" charset="0"/>
              </a:rPr>
              <a:t> kas </a:t>
            </a:r>
            <a:r>
              <a:rPr lang="en-ID" sz="3200" dirty="0" err="1">
                <a:latin typeface="Arial Narrow" panose="020B0606020202030204" pitchFamily="34" charset="0"/>
              </a:rPr>
              <a:t>dari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kegiatan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operasional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perusahaan</a:t>
            </a:r>
            <a:r>
              <a:rPr lang="en-ID" sz="3200" dirty="0">
                <a:latin typeface="Arial Narrow" panose="020B0606020202030204" pitchFamily="34" charset="0"/>
              </a:rPr>
              <a:t>.</a:t>
            </a:r>
          </a:p>
          <a:p>
            <a:r>
              <a:rPr lang="en-ID" sz="3200" dirty="0" err="1">
                <a:latin typeface="Arial Narrow" panose="020B0606020202030204" pitchFamily="34" charset="0"/>
              </a:rPr>
              <a:t>Kemudian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dilanjutkan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dengan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kegiatan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investasi</a:t>
            </a:r>
            <a:r>
              <a:rPr lang="en-ID" sz="3200" dirty="0">
                <a:latin typeface="Arial Narrow" panose="020B0606020202030204" pitchFamily="34" charset="0"/>
              </a:rPr>
              <a:t> dan </a:t>
            </a:r>
            <a:r>
              <a:rPr lang="en-ID" sz="3200" dirty="0" err="1">
                <a:latin typeface="Arial Narrow" panose="020B0606020202030204" pitchFamily="34" charset="0"/>
              </a:rPr>
              <a:t>pembiayaan</a:t>
            </a:r>
            <a:r>
              <a:rPr lang="en-ID" sz="3200" dirty="0">
                <a:latin typeface="Arial Narrow" panose="020B0606020202030204" pitchFamily="34" charset="0"/>
              </a:rPr>
              <a:t>.</a:t>
            </a:r>
          </a:p>
          <a:p>
            <a:r>
              <a:rPr lang="en-ID" sz="3200" dirty="0" err="1">
                <a:latin typeface="Arial Narrow" panose="020B0606020202030204" pitchFamily="34" charset="0"/>
              </a:rPr>
              <a:t>Sedangkan</a:t>
            </a:r>
            <a:r>
              <a:rPr lang="en-ID" sz="3200" dirty="0">
                <a:latin typeface="Arial Narrow" panose="020B0606020202030204" pitchFamily="34" charset="0"/>
              </a:rPr>
              <a:t> pada </a:t>
            </a:r>
            <a:r>
              <a:rPr lang="en-ID" sz="3200" dirty="0" err="1">
                <a:latin typeface="Arial Narrow" panose="020B0606020202030204" pitchFamily="34" charset="0"/>
              </a:rPr>
              <a:t>metode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tidak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langsung</a:t>
            </a:r>
            <a:r>
              <a:rPr lang="en-ID" sz="3200" dirty="0">
                <a:latin typeface="Arial Narrow" panose="020B0606020202030204" pitchFamily="34" charset="0"/>
              </a:rPr>
              <a:t>, </a:t>
            </a:r>
            <a:r>
              <a:rPr lang="en-ID" sz="3200" dirty="0" err="1">
                <a:latin typeface="Arial Narrow" panose="020B0606020202030204" pitchFamily="34" charset="0"/>
              </a:rPr>
              <a:t>penyusunannya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dilakukan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berdasarkan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laporan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laba-rugi</a:t>
            </a:r>
            <a:r>
              <a:rPr lang="en-ID" sz="3200" dirty="0">
                <a:latin typeface="Arial Narrow" panose="020B0606020202030204" pitchFamily="34" charset="0"/>
              </a:rPr>
              <a:t> dan </a:t>
            </a:r>
            <a:r>
              <a:rPr lang="en-ID" sz="3200" dirty="0" err="1">
                <a:latin typeface="Arial Narrow" panose="020B0606020202030204" pitchFamily="34" charset="0"/>
              </a:rPr>
              <a:t>neraca</a:t>
            </a:r>
            <a:r>
              <a:rPr lang="en-ID" sz="3200" dirty="0">
                <a:latin typeface="Arial Narrow" panose="020B0606020202030204" pitchFamily="34" charset="0"/>
              </a:rPr>
              <a:t>.</a:t>
            </a:r>
          </a:p>
          <a:p>
            <a:r>
              <a:rPr lang="en-ID" sz="3200" dirty="0" err="1">
                <a:latin typeface="Arial Narrow" panose="020B0606020202030204" pitchFamily="34" charset="0"/>
              </a:rPr>
              <a:t>Dengan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metode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ini</a:t>
            </a:r>
            <a:r>
              <a:rPr lang="en-ID" sz="3200" dirty="0">
                <a:latin typeface="Arial Narrow" panose="020B0606020202030204" pitchFamily="34" charset="0"/>
              </a:rPr>
              <a:t>, </a:t>
            </a:r>
            <a:r>
              <a:rPr lang="en-ID" sz="3200" dirty="0" err="1">
                <a:latin typeface="Arial Narrow" panose="020B0606020202030204" pitchFamily="34" charset="0"/>
              </a:rPr>
              <a:t>laba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rugi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bersih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harus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disesuaikan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dengan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cara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mengoreksi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pengaruh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dari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transaksi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bukan</a:t>
            </a:r>
            <a:r>
              <a:rPr lang="en-ID" sz="3200" dirty="0">
                <a:latin typeface="Arial Narrow" panose="020B0606020202030204" pitchFamily="34" charset="0"/>
              </a:rPr>
              <a:t> kas, </a:t>
            </a:r>
            <a:r>
              <a:rPr lang="en-ID" sz="3200" dirty="0" err="1">
                <a:latin typeface="Arial Narrow" panose="020B0606020202030204" pitchFamily="34" charset="0"/>
              </a:rPr>
              <a:t>penangguhan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atau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akrual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dari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penerimaan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atau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pembayaran</a:t>
            </a:r>
            <a:r>
              <a:rPr lang="en-ID" sz="3200" dirty="0">
                <a:latin typeface="Arial Narrow" panose="020B0606020202030204" pitchFamily="34" charset="0"/>
              </a:rPr>
              <a:t> kas </a:t>
            </a:r>
            <a:r>
              <a:rPr lang="en-ID" sz="3200" dirty="0" err="1">
                <a:latin typeface="Arial Narrow" panose="020B0606020202030204" pitchFamily="34" charset="0"/>
              </a:rPr>
              <a:t>untuk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kegiatan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operasional</a:t>
            </a:r>
            <a:r>
              <a:rPr lang="en-ID" sz="3200" dirty="0">
                <a:latin typeface="Arial Narrow" panose="020B0606020202030204" pitchFamily="34" charset="0"/>
              </a:rPr>
              <a:t> di masa </a:t>
            </a:r>
            <a:r>
              <a:rPr lang="en-ID" sz="3200" dirty="0" err="1">
                <a:latin typeface="Arial Narrow" panose="020B0606020202030204" pitchFamily="34" charset="0"/>
              </a:rPr>
              <a:t>lalu</a:t>
            </a:r>
            <a:r>
              <a:rPr lang="en-ID" sz="3200" dirty="0">
                <a:latin typeface="Arial Narrow" panose="020B0606020202030204" pitchFamily="34" charset="0"/>
              </a:rPr>
              <a:t> dan masa </a:t>
            </a:r>
            <a:r>
              <a:rPr lang="en-ID" sz="3200" dirty="0" err="1">
                <a:latin typeface="Arial Narrow" panose="020B0606020202030204" pitchFamily="34" charset="0"/>
              </a:rPr>
              <a:t>depan</a:t>
            </a:r>
            <a:r>
              <a:rPr lang="en-ID" sz="3200" dirty="0">
                <a:latin typeface="Arial Narrow" panose="020B0606020202030204" pitchFamily="34" charset="0"/>
              </a:rPr>
              <a:t>, </a:t>
            </a:r>
            <a:r>
              <a:rPr lang="en-ID" sz="3200" dirty="0" err="1">
                <a:latin typeface="Arial Narrow" panose="020B0606020202030204" pitchFamily="34" charset="0"/>
              </a:rPr>
              <a:t>serta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unsur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penghasilan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atau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beban</a:t>
            </a:r>
            <a:r>
              <a:rPr lang="en-ID" sz="3200" dirty="0">
                <a:latin typeface="Arial Narrow" panose="020B0606020202030204" pitchFamily="34" charset="0"/>
              </a:rPr>
              <a:t> yang </a:t>
            </a:r>
            <a:r>
              <a:rPr lang="en-ID" sz="3200" dirty="0" err="1">
                <a:latin typeface="Arial Narrow" panose="020B0606020202030204" pitchFamily="34" charset="0"/>
              </a:rPr>
              <a:t>berkaitan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dengan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arus</a:t>
            </a:r>
            <a:r>
              <a:rPr lang="en-ID" sz="3200" dirty="0">
                <a:latin typeface="Arial Narrow" panose="020B0606020202030204" pitchFamily="34" charset="0"/>
              </a:rPr>
              <a:t> kas </a:t>
            </a:r>
            <a:r>
              <a:rPr lang="en-ID" sz="3200" dirty="0" err="1">
                <a:latin typeface="Arial Narrow" panose="020B0606020202030204" pitchFamily="34" charset="0"/>
              </a:rPr>
              <a:t>investasi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atau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penerimaan</a:t>
            </a:r>
            <a:r>
              <a:rPr lang="en-ID" sz="3200" dirty="0">
                <a:latin typeface="Arial Narrow" panose="020B0606020202030204" pitchFamily="34" charset="0"/>
              </a:rPr>
              <a:t>.</a:t>
            </a:r>
            <a:endParaRPr lang="en-ID" sz="3200" b="0" i="0" u="none" strike="noStrike" dirty="0"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8547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ntoh Laporan Arus Kas Metode Langsung Di Aplikasi Mekari Jurnal">
            <a:extLst>
              <a:ext uri="{FF2B5EF4-FFF2-40B4-BE49-F238E27FC236}">
                <a16:creationId xmlns:a16="http://schemas.microsoft.com/office/drawing/2014/main" id="{947A1463-E90B-4FFF-A96F-7799A3309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0"/>
            <a:ext cx="6794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8A58C1-B281-45B0-B017-CF6199382F18}"/>
              </a:ext>
            </a:extLst>
          </p:cNvPr>
          <p:cNvSpPr/>
          <p:nvPr/>
        </p:nvSpPr>
        <p:spPr>
          <a:xfrm>
            <a:off x="1094270" y="183634"/>
            <a:ext cx="86064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3200" b="1" dirty="0" err="1">
                <a:solidFill>
                  <a:srgbClr val="2B2A35"/>
                </a:solidFill>
                <a:latin typeface="Arial Black" panose="020B0A04020102020204" pitchFamily="34" charset="0"/>
              </a:rPr>
              <a:t>Metode</a:t>
            </a:r>
            <a:r>
              <a:rPr lang="en-ID" sz="3200" b="1" dirty="0">
                <a:solidFill>
                  <a:srgbClr val="2B2A35"/>
                </a:solidFill>
                <a:latin typeface="Arial Black" panose="020B0A04020102020204" pitchFamily="34" charset="0"/>
              </a:rPr>
              <a:t> </a:t>
            </a:r>
            <a:r>
              <a:rPr lang="en-ID" sz="3200" b="1" dirty="0" err="1">
                <a:solidFill>
                  <a:srgbClr val="2B2A35"/>
                </a:solidFill>
                <a:latin typeface="Arial Black" panose="020B0A04020102020204" pitchFamily="34" charset="0"/>
              </a:rPr>
              <a:t>Langsung</a:t>
            </a:r>
            <a:r>
              <a:rPr lang="en-ID" sz="3200" b="1" dirty="0">
                <a:solidFill>
                  <a:srgbClr val="2B2A35"/>
                </a:solidFill>
                <a:latin typeface="Arial Black" panose="020B0A04020102020204" pitchFamily="34" charset="0"/>
              </a:rPr>
              <a:t> </a:t>
            </a:r>
            <a:r>
              <a:rPr lang="en-ID" sz="3200" b="1" dirty="0" err="1">
                <a:solidFill>
                  <a:srgbClr val="2B2A35"/>
                </a:solidFill>
                <a:latin typeface="Arial Black" panose="020B0A04020102020204" pitchFamily="34" charset="0"/>
              </a:rPr>
              <a:t>atau</a:t>
            </a:r>
            <a:r>
              <a:rPr lang="en-ID" sz="3200" b="1" dirty="0">
                <a:solidFill>
                  <a:srgbClr val="2B2A35"/>
                </a:solidFill>
                <a:latin typeface="Arial Black" panose="020B0A04020102020204" pitchFamily="34" charset="0"/>
              </a:rPr>
              <a:t> </a:t>
            </a:r>
            <a:r>
              <a:rPr lang="en-ID" sz="3200" b="1" i="1" dirty="0">
                <a:solidFill>
                  <a:srgbClr val="2B2A35"/>
                </a:solidFill>
                <a:latin typeface="Arial Black" panose="020B0A04020102020204" pitchFamily="34" charset="0"/>
              </a:rPr>
              <a:t>Direct Method</a:t>
            </a:r>
            <a:endParaRPr lang="en-ID" sz="3200" b="1" i="0" u="none" strike="noStrike" dirty="0">
              <a:solidFill>
                <a:srgbClr val="2B2A35"/>
              </a:solidFill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6627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FFBB1C-B88E-459F-AF9B-9D1745EE1627}"/>
              </a:ext>
            </a:extLst>
          </p:cNvPr>
          <p:cNvSpPr/>
          <p:nvPr/>
        </p:nvSpPr>
        <p:spPr>
          <a:xfrm>
            <a:off x="381000" y="301536"/>
            <a:ext cx="113665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800" dirty="0" err="1">
                <a:latin typeface="Arial Narrow" panose="020B0606020202030204" pitchFamily="34" charset="0"/>
              </a:rPr>
              <a:t>Laporan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arus</a:t>
            </a:r>
            <a:r>
              <a:rPr lang="en-ID" sz="2800" dirty="0">
                <a:latin typeface="Arial Narrow" panose="020B0606020202030204" pitchFamily="34" charset="0"/>
              </a:rPr>
              <a:t> kas </a:t>
            </a:r>
            <a:r>
              <a:rPr lang="en-ID" sz="2800" dirty="0" err="1">
                <a:latin typeface="Arial Narrow" panose="020B0606020202030204" pitchFamily="34" charset="0"/>
              </a:rPr>
              <a:t>metode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tidak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langsung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menghitung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pergerakan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arus</a:t>
            </a:r>
            <a:r>
              <a:rPr lang="en-ID" sz="2800" dirty="0">
                <a:latin typeface="Arial Narrow" panose="020B0606020202030204" pitchFamily="34" charset="0"/>
              </a:rPr>
              <a:t> kas </a:t>
            </a:r>
            <a:r>
              <a:rPr lang="en-ID" sz="2800" dirty="0" err="1">
                <a:latin typeface="Arial Narrow" panose="020B0606020202030204" pitchFamily="34" charset="0"/>
              </a:rPr>
              <a:t>dari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aktivitas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operasional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dengan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menggunakan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informasi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akuntansi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akrual</a:t>
            </a:r>
            <a:r>
              <a:rPr lang="en-ID" sz="2800" dirty="0">
                <a:latin typeface="Arial Narrow" panose="020B0606020202030204" pitchFamily="34" charset="0"/>
              </a:rPr>
              <a:t> dan </a:t>
            </a:r>
            <a:r>
              <a:rPr lang="en-ID" sz="2800" dirty="0" err="1">
                <a:latin typeface="Arial Narrow" panose="020B0606020202030204" pitchFamily="34" charset="0"/>
              </a:rPr>
              <a:t>selalu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dimulai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dengan</a:t>
            </a:r>
            <a:r>
              <a:rPr lang="en-ID" sz="2800" dirty="0">
                <a:latin typeface="Arial Narrow" panose="020B0606020202030204" pitchFamily="34" charset="0"/>
              </a:rPr>
              <a:t> </a:t>
            </a:r>
            <a:r>
              <a:rPr lang="en-ID" sz="2800" u="sng" dirty="0" err="1">
                <a:latin typeface="Arial Narrow" panose="020B0606020202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nilai</a:t>
            </a:r>
            <a:r>
              <a:rPr lang="en-ID" sz="2800" u="sng" dirty="0">
                <a:latin typeface="Arial Narrow" panose="020B0606020202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D" sz="2800" u="sng" dirty="0" err="1">
                <a:latin typeface="Arial Narrow" panose="020B0606020202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laba</a:t>
            </a:r>
            <a:r>
              <a:rPr lang="en-ID" sz="2800" u="sng" dirty="0">
                <a:latin typeface="Arial Narrow" panose="020B0606020202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D" sz="2800" u="sng" dirty="0" err="1">
                <a:latin typeface="Arial Narrow" panose="020B0606020202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bersih</a:t>
            </a:r>
            <a:r>
              <a:rPr lang="en-ID" sz="2800" dirty="0"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8B064B-17C9-480C-873A-274B4F3A9A18}"/>
              </a:ext>
            </a:extLst>
          </p:cNvPr>
          <p:cNvSpPr/>
          <p:nvPr/>
        </p:nvSpPr>
        <p:spPr>
          <a:xfrm>
            <a:off x="381000" y="1983939"/>
            <a:ext cx="113665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800" b="1" dirty="0" err="1">
                <a:latin typeface="Arial Narrow" panose="020B0606020202030204" pitchFamily="34" charset="0"/>
              </a:rPr>
              <a:t>Sedangkan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komponen</a:t>
            </a:r>
            <a:r>
              <a:rPr lang="en-ID" sz="2800" b="1" dirty="0">
                <a:latin typeface="Arial Narrow" panose="020B0606020202030204" pitchFamily="34" charset="0"/>
              </a:rPr>
              <a:t> yang </a:t>
            </a:r>
            <a:r>
              <a:rPr lang="en-ID" sz="2800" b="1" dirty="0" err="1">
                <a:latin typeface="Arial Narrow" panose="020B0606020202030204" pitchFamily="34" charset="0"/>
              </a:rPr>
              <a:t>terdapat</a:t>
            </a:r>
            <a:r>
              <a:rPr lang="en-ID" sz="2800" b="1" dirty="0">
                <a:latin typeface="Arial Narrow" panose="020B0606020202030204" pitchFamily="34" charset="0"/>
              </a:rPr>
              <a:t> pada format </a:t>
            </a:r>
            <a:r>
              <a:rPr lang="en-ID" sz="2800" b="1" dirty="0" err="1">
                <a:latin typeface="Arial Narrow" panose="020B0606020202030204" pitchFamily="34" charset="0"/>
              </a:rPr>
              <a:t>arus</a:t>
            </a:r>
            <a:r>
              <a:rPr lang="en-ID" sz="2800" b="1" dirty="0">
                <a:latin typeface="Arial Narrow" panose="020B0606020202030204" pitchFamily="34" charset="0"/>
              </a:rPr>
              <a:t> kas </a:t>
            </a:r>
            <a:r>
              <a:rPr lang="en-ID" sz="2800" b="1" dirty="0" err="1">
                <a:latin typeface="Arial Narrow" panose="020B0606020202030204" pitchFamily="34" charset="0"/>
              </a:rPr>
              <a:t>tidak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langsung</a:t>
            </a:r>
            <a:r>
              <a:rPr lang="en-ID" sz="2800" b="1" dirty="0">
                <a:latin typeface="Arial Narrow" panose="020B0606020202030204" pitchFamily="34" charset="0"/>
              </a:rPr>
              <a:t> </a:t>
            </a:r>
            <a:r>
              <a:rPr lang="en-ID" sz="2800" b="1" dirty="0" err="1">
                <a:latin typeface="Arial Narrow" panose="020B0606020202030204" pitchFamily="34" charset="0"/>
              </a:rPr>
              <a:t>adalah</a:t>
            </a:r>
            <a:r>
              <a:rPr lang="en-ID" sz="2800" b="1" dirty="0">
                <a:latin typeface="Arial Narrow" panose="020B0606020202030204" pitchFamily="34" charset="0"/>
              </a:rPr>
              <a:t>:</a:t>
            </a:r>
            <a:endParaRPr lang="en-ID" sz="2800" dirty="0">
              <a:latin typeface="Arial Narrow" panose="020B0606020202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D" sz="2800" dirty="0">
                <a:latin typeface="Arial Narrow" panose="020B0606020202030204" pitchFamily="34" charset="0"/>
              </a:rPr>
              <a:t>Beban </a:t>
            </a:r>
            <a:r>
              <a:rPr lang="en-ID" sz="2800" dirty="0" err="1">
                <a:latin typeface="Arial Narrow" panose="020B0606020202030204" pitchFamily="34" charset="0"/>
              </a:rPr>
              <a:t>Depresiasi</a:t>
            </a:r>
            <a:r>
              <a:rPr lang="en-ID" sz="2800" dirty="0">
                <a:latin typeface="Arial Narrow" panose="020B0606020202030204" pitchFamily="34" charset="0"/>
              </a:rPr>
              <a:t> dan </a:t>
            </a:r>
            <a:r>
              <a:rPr lang="en-ID" sz="2800" dirty="0" err="1">
                <a:latin typeface="Arial Narrow" panose="020B0606020202030204" pitchFamily="34" charset="0"/>
              </a:rPr>
              <a:t>Amortisasi</a:t>
            </a:r>
            <a:endParaRPr lang="en-ID" sz="2800" dirty="0">
              <a:latin typeface="Arial Narrow" panose="020B0606020202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D" sz="2800" dirty="0" err="1">
                <a:latin typeface="Arial Narrow" panose="020B0606020202030204" pitchFamily="34" charset="0"/>
              </a:rPr>
              <a:t>Untung</a:t>
            </a:r>
            <a:r>
              <a:rPr lang="en-ID" sz="2800" dirty="0">
                <a:latin typeface="Arial Narrow" panose="020B0606020202030204" pitchFamily="34" charset="0"/>
              </a:rPr>
              <a:t>/ </a:t>
            </a:r>
            <a:r>
              <a:rPr lang="en-ID" sz="2800" dirty="0" err="1">
                <a:latin typeface="Arial Narrow" panose="020B0606020202030204" pitchFamily="34" charset="0"/>
              </a:rPr>
              <a:t>Rugi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atas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Pelepasan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Aset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Tetap</a:t>
            </a:r>
            <a:endParaRPr lang="en-ID" sz="2800" dirty="0">
              <a:latin typeface="Arial Narrow" panose="020B0606020202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D" sz="2800" dirty="0" err="1">
                <a:latin typeface="Arial Narrow" panose="020B0606020202030204" pitchFamily="34" charset="0"/>
              </a:rPr>
              <a:t>Piutang</a:t>
            </a:r>
            <a:r>
              <a:rPr lang="en-ID" sz="2800" dirty="0">
                <a:latin typeface="Arial Narrow" panose="020B0606020202030204" pitchFamily="34" charset="0"/>
              </a:rPr>
              <a:t> Usaha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800" dirty="0">
                <a:latin typeface="Arial Narrow" panose="020B0606020202030204" pitchFamily="34" charset="0"/>
              </a:rPr>
              <a:t>Beban </a:t>
            </a:r>
            <a:r>
              <a:rPr lang="en-ID" sz="2800" dirty="0" err="1">
                <a:latin typeface="Arial Narrow" panose="020B0606020202030204" pitchFamily="34" charset="0"/>
              </a:rPr>
              <a:t>Dibayar</a:t>
            </a:r>
            <a:r>
              <a:rPr lang="en-ID" sz="2800" dirty="0">
                <a:latin typeface="Arial Narrow" panose="020B0606020202030204" pitchFamily="34" charset="0"/>
              </a:rPr>
              <a:t> di </a:t>
            </a:r>
            <a:r>
              <a:rPr lang="en-ID" sz="2800" dirty="0" err="1">
                <a:latin typeface="Arial Narrow" panose="020B0606020202030204" pitchFamily="34" charset="0"/>
              </a:rPr>
              <a:t>muka</a:t>
            </a:r>
            <a:endParaRPr lang="en-ID" sz="2800" dirty="0">
              <a:latin typeface="Arial Narrow" panose="020B0606020202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D" sz="2800" dirty="0" err="1">
                <a:latin typeface="Arial Narrow" panose="020B0606020202030204" pitchFamily="34" charset="0"/>
              </a:rPr>
              <a:t>Persediaan</a:t>
            </a:r>
            <a:endParaRPr lang="en-ID" sz="2800" dirty="0">
              <a:latin typeface="Arial Narrow" panose="020B0606020202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D" sz="2800" dirty="0">
                <a:latin typeface="Arial Narrow" panose="020B0606020202030204" pitchFamily="34" charset="0"/>
              </a:rPr>
              <a:t>Utang Usaha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800" dirty="0">
                <a:latin typeface="Arial Narrow" panose="020B0606020202030204" pitchFamily="34" charset="0"/>
              </a:rPr>
              <a:t>Utang </a:t>
            </a:r>
            <a:r>
              <a:rPr lang="en-ID" sz="2800" dirty="0" err="1">
                <a:latin typeface="Arial Narrow" panose="020B0606020202030204" pitchFamily="34" charset="0"/>
              </a:rPr>
              <a:t>Pajak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Penghasilan</a:t>
            </a:r>
            <a:r>
              <a:rPr lang="en-ID" sz="2800" dirty="0">
                <a:latin typeface="Arial Narrow" panose="020B0606020202030204" pitchFamily="34" charset="0"/>
              </a:rPr>
              <a:t>.</a:t>
            </a:r>
            <a:endParaRPr lang="en-ID" sz="2800" b="0" i="0" u="none" strike="noStrike" dirty="0"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0580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5C50C7-B655-4799-8CA3-66809313F817}"/>
              </a:ext>
            </a:extLst>
          </p:cNvPr>
          <p:cNvSpPr/>
          <p:nvPr/>
        </p:nvSpPr>
        <p:spPr>
          <a:xfrm>
            <a:off x="139700" y="149642"/>
            <a:ext cx="11658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3200" dirty="0" err="1">
                <a:latin typeface="Arial Narrow" panose="020B0606020202030204" pitchFamily="34" charset="0"/>
              </a:rPr>
              <a:t>Sedangkan</a:t>
            </a:r>
            <a:r>
              <a:rPr lang="en-ID" sz="3200" dirty="0">
                <a:latin typeface="Arial Narrow" panose="020B0606020202030204" pitchFamily="34" charset="0"/>
              </a:rPr>
              <a:t> pada </a:t>
            </a:r>
            <a:r>
              <a:rPr lang="en-ID" sz="3200" dirty="0" err="1">
                <a:latin typeface="Arial Narrow" panose="020B0606020202030204" pitchFamily="34" charset="0"/>
              </a:rPr>
              <a:t>metode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tidak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langsung</a:t>
            </a:r>
            <a:r>
              <a:rPr lang="en-ID" sz="3200" dirty="0">
                <a:latin typeface="Arial Narrow" panose="020B0606020202030204" pitchFamily="34" charset="0"/>
              </a:rPr>
              <a:t>, </a:t>
            </a:r>
            <a:r>
              <a:rPr lang="en-ID" sz="3200" dirty="0" err="1">
                <a:latin typeface="Arial Narrow" panose="020B0606020202030204" pitchFamily="34" charset="0"/>
              </a:rPr>
              <a:t>penyusunannya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dilakukan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berdasarkan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laporan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laba-rugi</a:t>
            </a:r>
            <a:r>
              <a:rPr lang="en-ID" sz="3200" dirty="0">
                <a:latin typeface="Arial Narrow" panose="020B0606020202030204" pitchFamily="34" charset="0"/>
              </a:rPr>
              <a:t> dan </a:t>
            </a:r>
            <a:r>
              <a:rPr lang="en-ID" sz="3200" dirty="0" err="1">
                <a:latin typeface="Arial Narrow" panose="020B0606020202030204" pitchFamily="34" charset="0"/>
              </a:rPr>
              <a:t>neraca</a:t>
            </a:r>
            <a:r>
              <a:rPr lang="en-ID" sz="3200" dirty="0">
                <a:latin typeface="Arial Narrow" panose="020B0606020202030204" pitchFamily="34" charset="0"/>
              </a:rPr>
              <a:t>.</a:t>
            </a:r>
          </a:p>
          <a:p>
            <a:r>
              <a:rPr lang="en-ID" sz="3200" dirty="0" err="1">
                <a:latin typeface="Arial Narrow" panose="020B0606020202030204" pitchFamily="34" charset="0"/>
              </a:rPr>
              <a:t>Dengan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metode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ini</a:t>
            </a:r>
            <a:r>
              <a:rPr lang="en-ID" sz="3200" dirty="0">
                <a:latin typeface="Arial Narrow" panose="020B0606020202030204" pitchFamily="34" charset="0"/>
              </a:rPr>
              <a:t>, </a:t>
            </a:r>
            <a:r>
              <a:rPr lang="en-ID" sz="3200" dirty="0" err="1">
                <a:latin typeface="Arial Narrow" panose="020B0606020202030204" pitchFamily="34" charset="0"/>
              </a:rPr>
              <a:t>laba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rugi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bersih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harus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disesuaikan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dengan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cara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mengoreksi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pengaruh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dari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transaksi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bukan</a:t>
            </a:r>
            <a:r>
              <a:rPr lang="en-ID" sz="3200" dirty="0">
                <a:latin typeface="Arial Narrow" panose="020B0606020202030204" pitchFamily="34" charset="0"/>
              </a:rPr>
              <a:t> kas, </a:t>
            </a:r>
            <a:r>
              <a:rPr lang="en-ID" sz="3200" dirty="0" err="1">
                <a:latin typeface="Arial Narrow" panose="020B0606020202030204" pitchFamily="34" charset="0"/>
              </a:rPr>
              <a:t>penangguhan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atau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akrual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dari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penerimaan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atau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pembayaran</a:t>
            </a:r>
            <a:r>
              <a:rPr lang="en-ID" sz="3200" dirty="0">
                <a:latin typeface="Arial Narrow" panose="020B0606020202030204" pitchFamily="34" charset="0"/>
              </a:rPr>
              <a:t> kas </a:t>
            </a:r>
            <a:r>
              <a:rPr lang="en-ID" sz="3200" dirty="0" err="1">
                <a:latin typeface="Arial Narrow" panose="020B0606020202030204" pitchFamily="34" charset="0"/>
              </a:rPr>
              <a:t>untuk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kegiatan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operasional</a:t>
            </a:r>
            <a:r>
              <a:rPr lang="en-ID" sz="3200" dirty="0">
                <a:latin typeface="Arial Narrow" panose="020B0606020202030204" pitchFamily="34" charset="0"/>
              </a:rPr>
              <a:t> di masa </a:t>
            </a:r>
            <a:r>
              <a:rPr lang="en-ID" sz="3200" dirty="0" err="1">
                <a:latin typeface="Arial Narrow" panose="020B0606020202030204" pitchFamily="34" charset="0"/>
              </a:rPr>
              <a:t>lalu</a:t>
            </a:r>
            <a:r>
              <a:rPr lang="en-ID" sz="3200" dirty="0">
                <a:latin typeface="Arial Narrow" panose="020B0606020202030204" pitchFamily="34" charset="0"/>
              </a:rPr>
              <a:t> dan masa </a:t>
            </a:r>
            <a:r>
              <a:rPr lang="en-ID" sz="3200" dirty="0" err="1">
                <a:latin typeface="Arial Narrow" panose="020B0606020202030204" pitchFamily="34" charset="0"/>
              </a:rPr>
              <a:t>depan</a:t>
            </a:r>
            <a:r>
              <a:rPr lang="en-ID" sz="3200" dirty="0">
                <a:latin typeface="Arial Narrow" panose="020B0606020202030204" pitchFamily="34" charset="0"/>
              </a:rPr>
              <a:t>, </a:t>
            </a:r>
            <a:r>
              <a:rPr lang="en-ID" sz="3200" dirty="0" err="1">
                <a:latin typeface="Arial Narrow" panose="020B0606020202030204" pitchFamily="34" charset="0"/>
              </a:rPr>
              <a:t>serta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unsur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penghasilan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atau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beban</a:t>
            </a:r>
            <a:r>
              <a:rPr lang="en-ID" sz="3200" dirty="0">
                <a:latin typeface="Arial Narrow" panose="020B0606020202030204" pitchFamily="34" charset="0"/>
              </a:rPr>
              <a:t> yang </a:t>
            </a:r>
            <a:r>
              <a:rPr lang="en-ID" sz="3200" dirty="0" err="1">
                <a:latin typeface="Arial Narrow" panose="020B0606020202030204" pitchFamily="34" charset="0"/>
              </a:rPr>
              <a:t>berkaitan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dengan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arus</a:t>
            </a:r>
            <a:r>
              <a:rPr lang="en-ID" sz="3200" dirty="0">
                <a:latin typeface="Arial Narrow" panose="020B0606020202030204" pitchFamily="34" charset="0"/>
              </a:rPr>
              <a:t> kas </a:t>
            </a:r>
            <a:r>
              <a:rPr lang="en-ID" sz="3200" dirty="0" err="1">
                <a:latin typeface="Arial Narrow" panose="020B0606020202030204" pitchFamily="34" charset="0"/>
              </a:rPr>
              <a:t>investasi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atau</a:t>
            </a:r>
            <a:r>
              <a:rPr lang="en-ID" sz="3200" dirty="0">
                <a:latin typeface="Arial Narrow" panose="020B0606020202030204" pitchFamily="34" charset="0"/>
              </a:rPr>
              <a:t> </a:t>
            </a:r>
            <a:r>
              <a:rPr lang="en-ID" sz="3200" dirty="0" err="1">
                <a:latin typeface="Arial Narrow" panose="020B0606020202030204" pitchFamily="34" charset="0"/>
              </a:rPr>
              <a:t>penerimaan</a:t>
            </a:r>
            <a:r>
              <a:rPr lang="en-ID" sz="3200" dirty="0">
                <a:latin typeface="Arial Narrow" panose="020B0606020202030204" pitchFamily="34" charset="0"/>
              </a:rPr>
              <a:t>.</a:t>
            </a:r>
            <a:endParaRPr lang="en-ID" sz="3200" b="0" i="0" u="none" strike="noStrike" dirty="0"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4457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F06858-9CFF-4B30-BC50-D63EC905C9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5" t="8333"/>
          <a:stretch/>
        </p:blipFill>
        <p:spPr>
          <a:xfrm>
            <a:off x="4848186" y="25400"/>
            <a:ext cx="7445413" cy="67437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1C4DE58-BF12-43C0-9CC8-D32AD241742D}"/>
              </a:ext>
            </a:extLst>
          </p:cNvPr>
          <p:cNvSpPr/>
          <p:nvPr/>
        </p:nvSpPr>
        <p:spPr>
          <a:xfrm>
            <a:off x="0" y="221734"/>
            <a:ext cx="484818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3600" b="1" dirty="0" err="1">
                <a:solidFill>
                  <a:srgbClr val="2B2A35"/>
                </a:solidFill>
                <a:latin typeface="Inter"/>
              </a:rPr>
              <a:t>Metode</a:t>
            </a:r>
            <a:r>
              <a:rPr lang="en-ID" sz="3600" b="1" dirty="0">
                <a:solidFill>
                  <a:srgbClr val="2B2A35"/>
                </a:solidFill>
                <a:latin typeface="Inter"/>
              </a:rPr>
              <a:t> </a:t>
            </a:r>
            <a:r>
              <a:rPr lang="en-ID" sz="3600" b="1" dirty="0" err="1">
                <a:solidFill>
                  <a:srgbClr val="2B2A35"/>
                </a:solidFill>
                <a:latin typeface="Inter"/>
              </a:rPr>
              <a:t>Tidak</a:t>
            </a:r>
            <a:r>
              <a:rPr lang="en-ID" sz="3600" b="1" dirty="0">
                <a:solidFill>
                  <a:srgbClr val="2B2A35"/>
                </a:solidFill>
                <a:latin typeface="Inter"/>
              </a:rPr>
              <a:t> </a:t>
            </a:r>
            <a:r>
              <a:rPr lang="en-ID" sz="3600" b="1" dirty="0" err="1">
                <a:solidFill>
                  <a:srgbClr val="2B2A35"/>
                </a:solidFill>
                <a:latin typeface="Inter"/>
              </a:rPr>
              <a:t>Langsung</a:t>
            </a:r>
            <a:r>
              <a:rPr lang="en-ID" sz="3600" b="1" dirty="0">
                <a:solidFill>
                  <a:srgbClr val="2B2A35"/>
                </a:solidFill>
                <a:latin typeface="Inter"/>
              </a:rPr>
              <a:t> </a:t>
            </a:r>
          </a:p>
          <a:p>
            <a:r>
              <a:rPr lang="en-ID" sz="3600" b="1" dirty="0" err="1">
                <a:solidFill>
                  <a:srgbClr val="2B2A35"/>
                </a:solidFill>
                <a:latin typeface="Inter"/>
              </a:rPr>
              <a:t>atau</a:t>
            </a:r>
            <a:r>
              <a:rPr lang="en-ID" sz="3600" b="1" dirty="0">
                <a:solidFill>
                  <a:srgbClr val="2B2A35"/>
                </a:solidFill>
                <a:latin typeface="Inter"/>
              </a:rPr>
              <a:t> </a:t>
            </a:r>
            <a:r>
              <a:rPr lang="en-ID" sz="3600" b="1" i="1" dirty="0">
                <a:solidFill>
                  <a:srgbClr val="2B2A35"/>
                </a:solidFill>
                <a:latin typeface="Inter"/>
              </a:rPr>
              <a:t>Indirect Method</a:t>
            </a:r>
            <a:endParaRPr lang="en-ID" sz="3600" b="1" i="0" u="none" strike="noStrike" dirty="0">
              <a:solidFill>
                <a:srgbClr val="2B2A35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3927041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CF118C-2DCE-444B-8CB1-FC3E21FAD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412" y="225424"/>
            <a:ext cx="5881688" cy="617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01839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2809</TotalTime>
  <Words>987</Words>
  <Application>Microsoft Office PowerPoint</Application>
  <PresentationFormat>Widescreen</PresentationFormat>
  <Paragraphs>82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Arial Black</vt:lpstr>
      <vt:lpstr>Arial Narrow</vt:lpstr>
      <vt:lpstr>Inter</vt:lpstr>
      <vt:lpstr>Trebuchet MS</vt:lpstr>
      <vt:lpstr>Wingdings 3</vt:lpstr>
      <vt:lpstr>Facet</vt:lpstr>
      <vt:lpstr>  BEDAH BUKU KEUANGAN BISNIS SURABAYA, 30 JUNI 2025  </vt:lpstr>
      <vt:lpstr>PowerPoint Presentation</vt:lpstr>
      <vt:lpstr>HUBUNGAN ANTARA  LABA RUGI NERACA PERUBAHAN MODAL ARUS KAS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GRAFIK BEP</vt:lpstr>
      <vt:lpstr>GRAFIK LABA VOLUME</vt:lpstr>
      <vt:lpstr>PowerPoint Presentation</vt:lpstr>
      <vt:lpstr>PowerPoint Presentation</vt:lpstr>
      <vt:lpstr>PowerPoint Presentation</vt:lpstr>
      <vt:lpstr>PowerPoint Presentation</vt:lpstr>
      <vt:lpstr>GRAFIK LABA VOLUME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133</cp:revision>
  <dcterms:created xsi:type="dcterms:W3CDTF">2022-02-10T07:16:13Z</dcterms:created>
  <dcterms:modified xsi:type="dcterms:W3CDTF">2025-06-28T08:19:40Z</dcterms:modified>
</cp:coreProperties>
</file>