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</p:sldMasterIdLst>
  <p:notesMasterIdLst>
    <p:notesMasterId r:id="rId25"/>
  </p:notesMasterIdLst>
  <p:sldIdLst>
    <p:sldId id="283" r:id="rId2"/>
    <p:sldId id="277" r:id="rId3"/>
    <p:sldId id="264" r:id="rId4"/>
    <p:sldId id="265" r:id="rId5"/>
    <p:sldId id="336" r:id="rId6"/>
    <p:sldId id="266" r:id="rId7"/>
    <p:sldId id="337" r:id="rId8"/>
    <p:sldId id="334" r:id="rId9"/>
    <p:sldId id="338" r:id="rId10"/>
    <p:sldId id="268" r:id="rId11"/>
    <p:sldId id="339" r:id="rId12"/>
    <p:sldId id="269" r:id="rId13"/>
    <p:sldId id="340" r:id="rId14"/>
    <p:sldId id="270" r:id="rId15"/>
    <p:sldId id="271" r:id="rId16"/>
    <p:sldId id="272" r:id="rId17"/>
    <p:sldId id="349" r:id="rId18"/>
    <p:sldId id="347" r:id="rId19"/>
    <p:sldId id="348" r:id="rId20"/>
    <p:sldId id="350" r:id="rId21"/>
    <p:sldId id="279" r:id="rId22"/>
    <p:sldId id="343" r:id="rId23"/>
    <p:sldId id="27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8" autoAdjust="0"/>
    <p:restoredTop sz="94660"/>
  </p:normalViewPr>
  <p:slideViewPr>
    <p:cSldViewPr snapToGrid="0">
      <p:cViewPr varScale="1">
        <p:scale>
          <a:sx n="56" d="100"/>
          <a:sy n="56" d="100"/>
        </p:scale>
        <p:origin x="377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70C001-B148-48DF-8E3D-73249B4D75A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C7FF-C27E-4FD7-AB87-67D5449FB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7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056F4-F74F-43DA-88F5-25C35596E76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145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09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883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04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723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9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2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001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3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1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266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51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24"/>
          <p:cNvSpPr txBox="1">
            <a:spLocks noGrp="1"/>
          </p:cNvSpPr>
          <p:nvPr>
            <p:ph type="title"/>
          </p:nvPr>
        </p:nvSpPr>
        <p:spPr>
          <a:xfrm>
            <a:off x="951000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6610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4">
  <p:cSld name="Title and body 4"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6"/>
          <p:cNvSpPr txBox="1">
            <a:spLocks noGrp="1"/>
          </p:cNvSpPr>
          <p:nvPr>
            <p:ph type="title"/>
          </p:nvPr>
        </p:nvSpPr>
        <p:spPr>
          <a:xfrm>
            <a:off x="951000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74" name="Google Shape;474;p16"/>
          <p:cNvSpPr txBox="1">
            <a:spLocks noGrp="1"/>
          </p:cNvSpPr>
          <p:nvPr>
            <p:ph type="subTitle" idx="1"/>
          </p:nvPr>
        </p:nvSpPr>
        <p:spPr>
          <a:xfrm>
            <a:off x="2491400" y="1662600"/>
            <a:ext cx="7209200" cy="44759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36060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789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47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8" r:id="rId12"/>
    <p:sldLayoutId id="2147483689" r:id="rId13"/>
    <p:sldLayoutId id="214748369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C1A45E-3037-D6AB-7EFB-40BCDCE11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912" y="1012031"/>
            <a:ext cx="7571855" cy="50387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2" name="Title 3">
            <a:extLst>
              <a:ext uri="{FF2B5EF4-FFF2-40B4-BE49-F238E27FC236}">
                <a16:creationId xmlns:a16="http://schemas.microsoft.com/office/drawing/2014/main" id="{B3A4A96E-96E1-CC5F-8614-C0FDC0BD3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018" y="898171"/>
            <a:ext cx="11436895" cy="3554412"/>
          </a:xfrm>
        </p:spPr>
        <p:txBody>
          <a:bodyPr>
            <a:normAutofit fontScale="90000"/>
          </a:bodyPr>
          <a:lstStyle/>
          <a:p>
            <a:pPr algn="r" eaLnBrk="1" hangingPunct="1"/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700" b="1" dirty="0" err="1">
                <a:latin typeface="Arial Black" panose="020B0A04020102020204" pitchFamily="34" charset="0"/>
                <a:cs typeface="Times New Roman" panose="02020603050405020304" pitchFamily="18" charset="0"/>
              </a:rPr>
              <a:t>Soedarmanto</a:t>
            </a:r>
            <a:r>
              <a:rPr lang="en-US" altLang="en-US" sz="27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, SE,MM</a:t>
            </a:r>
            <a:br>
              <a:rPr lang="en-US" altLang="en-US" sz="2700" b="1" dirty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en-US" altLang="en-US" sz="27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2 September 2026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8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 UMUM</a:t>
            </a: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D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B7676B0E-3E6D-2B89-2AA4-CDD1A6A77B28}"/>
              </a:ext>
            </a:extLst>
          </p:cNvPr>
          <p:cNvSpPr txBox="1">
            <a:spLocks/>
          </p:cNvSpPr>
          <p:nvPr/>
        </p:nvSpPr>
        <p:spPr bwMode="auto">
          <a:xfrm>
            <a:off x="1541463" y="3330575"/>
            <a:ext cx="5354637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D" altLang="en-US" sz="3200" b="1">
              <a:solidFill>
                <a:srgbClr val="FFFF00"/>
              </a:solidFill>
              <a:latin typeface="Signika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B1FA66FD-2BFB-9F75-BAC3-3BEABE62BE43}"/>
              </a:ext>
            </a:extLst>
          </p:cNvPr>
          <p:cNvSpPr txBox="1">
            <a:spLocks/>
          </p:cNvSpPr>
          <p:nvPr/>
        </p:nvSpPr>
        <p:spPr bwMode="auto">
          <a:xfrm>
            <a:off x="1944688" y="4327525"/>
            <a:ext cx="447675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ID" altLang="en-US" sz="1600"/>
          </a:p>
        </p:txBody>
      </p:sp>
      <p:sp>
        <p:nvSpPr>
          <p:cNvPr id="15366" name="AutoShape 2" descr="E-Commerce, Menjual Secara Online">
            <a:extLst>
              <a:ext uri="{FF2B5EF4-FFF2-40B4-BE49-F238E27FC236}">
                <a16:creationId xmlns:a16="http://schemas.microsoft.com/office/drawing/2014/main" id="{3F523B65-7ABF-BB3E-BFC5-5D07F6D531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388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7" name="Rectangle 4">
            <a:extLst>
              <a:ext uri="{FF2B5EF4-FFF2-40B4-BE49-F238E27FC236}">
                <a16:creationId xmlns:a16="http://schemas.microsoft.com/office/drawing/2014/main" id="{B5F0DA3F-DAA7-36D9-59EB-57B87CD1D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638" y="657226"/>
            <a:ext cx="5638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ATURAN PEMBUKUAN</a:t>
            </a:r>
          </a:p>
        </p:txBody>
      </p:sp>
      <p:graphicFrame>
        <p:nvGraphicFramePr>
          <p:cNvPr id="13" name="object 13">
            <a:extLst>
              <a:ext uri="{FF2B5EF4-FFF2-40B4-BE49-F238E27FC236}">
                <a16:creationId xmlns:a16="http://schemas.microsoft.com/office/drawing/2014/main" id="{DF9C8614-B7E5-B8FA-DBEC-892514E92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491682"/>
              </p:ext>
            </p:extLst>
          </p:nvPr>
        </p:nvGraphicFramePr>
        <p:xfrm>
          <a:off x="52387" y="1562892"/>
          <a:ext cx="7219457" cy="4344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3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9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86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80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77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Kelompok</a:t>
                      </a:r>
                      <a:r>
                        <a:rPr sz="2300" b="1" spc="-2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Akun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Bertambah(+)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Berkurang(-)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Saldo</a:t>
                      </a:r>
                      <a:r>
                        <a:rPr sz="2300" b="1" spc="-3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Normal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3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1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Harta/Asset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Debet</a:t>
                      </a:r>
                      <a:r>
                        <a:rPr sz="2300" spc="-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(D)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Kredit</a:t>
                      </a:r>
                      <a:r>
                        <a:rPr sz="2300" spc="-1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(K)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Debet</a:t>
                      </a:r>
                      <a:endParaRPr sz="23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77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Utang/Likuiditas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Kredit</a:t>
                      </a:r>
                      <a:r>
                        <a:rPr sz="2300" spc="-1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(K)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Debet</a:t>
                      </a:r>
                      <a:r>
                        <a:rPr sz="2300" spc="-1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(D)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Kredit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Modal/Ekuitas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Kredit</a:t>
                      </a:r>
                      <a:r>
                        <a:rPr sz="2300" spc="-1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(K)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Debet</a:t>
                      </a: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(D)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Kredit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666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3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Pendapatan</a:t>
                      </a:r>
                      <a:endParaRPr sz="23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Kredit</a:t>
                      </a:r>
                      <a:r>
                        <a:rPr sz="2300" spc="-1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(K)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Debet</a:t>
                      </a:r>
                      <a:r>
                        <a:rPr sz="2300" spc="-1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(D)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Kredit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3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Beban</a:t>
                      </a: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Debet</a:t>
                      </a:r>
                      <a:r>
                        <a:rPr sz="2300" spc="-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(D)</a:t>
                      </a:r>
                      <a:endParaRPr sz="23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Kredit</a:t>
                      </a:r>
                      <a:r>
                        <a:rPr sz="2300" spc="-1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(K)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Debet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3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Prive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Debet</a:t>
                      </a:r>
                      <a:r>
                        <a:rPr sz="2300" spc="-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(D)</a:t>
                      </a:r>
                      <a:endParaRPr sz="23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Kredit</a:t>
                      </a:r>
                      <a:r>
                        <a:rPr sz="2300" spc="-1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(K)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300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Debet</a:t>
                      </a:r>
                      <a:endParaRPr sz="23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73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2B8021E-5592-CA9C-ACED-AFE74BCD862C}"/>
              </a:ext>
            </a:extLst>
          </p:cNvPr>
          <p:cNvSpPr txBox="1"/>
          <p:nvPr/>
        </p:nvSpPr>
        <p:spPr>
          <a:xfrm>
            <a:off x="7271845" y="1180585"/>
            <a:ext cx="459154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 MUDAH MENGHAFAL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Jika Akun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bertambah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jurnalnya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saldo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normalnya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Jika Akun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Berkurang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Jurnalnya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berlawanan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saldo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normalnya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52588" y="246504"/>
            <a:ext cx="10286825" cy="763600"/>
          </a:xfrm>
        </p:spPr>
        <p:txBody>
          <a:bodyPr/>
          <a:lstStyle/>
          <a:p>
            <a:pPr algn="ctr"/>
            <a:r>
              <a:rPr lang="en-GB" sz="3732" b="1" dirty="0" err="1"/>
              <a:t>Analisis</a:t>
            </a:r>
            <a:r>
              <a:rPr lang="en-GB" sz="3732" b="1" dirty="0"/>
              <a:t> </a:t>
            </a:r>
            <a:r>
              <a:rPr lang="en-GB" sz="3732" b="1" dirty="0" err="1"/>
              <a:t>Transaksi</a:t>
            </a:r>
            <a:endParaRPr lang="en-GB" sz="3732" b="1" dirty="0"/>
          </a:p>
        </p:txBody>
      </p:sp>
      <p:sp>
        <p:nvSpPr>
          <p:cNvPr id="8" name="Subtitle 6"/>
          <p:cNvSpPr txBox="1">
            <a:spLocks/>
          </p:cNvSpPr>
          <p:nvPr/>
        </p:nvSpPr>
        <p:spPr>
          <a:xfrm>
            <a:off x="625081" y="1662600"/>
            <a:ext cx="10614332" cy="4476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69278" algn="just">
              <a:buClr>
                <a:srgbClr val="FFFFFF"/>
              </a:buClr>
            </a:pPr>
            <a:r>
              <a:rPr lang="en-GB" sz="1866" kern="0" dirty="0">
                <a:solidFill>
                  <a:srgbClr val="FFFFFF"/>
                </a:solidFill>
                <a:latin typeface="Raleway" panose="020B060402020202020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032" y="1121207"/>
            <a:ext cx="115449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b="1" dirty="0" err="1">
                <a:latin typeface="Raleway" panose="020B0604020202020204" charset="0"/>
              </a:rPr>
              <a:t>Pada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tanggal</a:t>
            </a:r>
            <a:r>
              <a:rPr lang="en-GB" sz="2000" b="1" dirty="0">
                <a:latin typeface="Raleway" panose="020B0604020202020204" charset="0"/>
              </a:rPr>
              <a:t> 1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Tuan Budi </a:t>
            </a:r>
            <a:r>
              <a:rPr lang="en-GB" sz="2000" b="1" dirty="0" err="1">
                <a:latin typeface="Raleway" panose="020B0604020202020204" charset="0"/>
              </a:rPr>
              <a:t>mendirikan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Jasa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Pengangkutan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dengan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nama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Mitra</a:t>
            </a:r>
            <a:r>
              <a:rPr lang="en-GB" sz="2000" b="1" dirty="0">
                <a:latin typeface="Raleway" panose="020B0604020202020204" charset="0"/>
              </a:rPr>
              <a:t> Usaha. </a:t>
            </a:r>
            <a:r>
              <a:rPr lang="en-GB" sz="2000" b="1" dirty="0" err="1">
                <a:latin typeface="Raleway" panose="020B0604020202020204" charset="0"/>
              </a:rPr>
              <a:t>Transaksi</a:t>
            </a:r>
            <a:r>
              <a:rPr lang="en-GB" sz="2000" b="1" dirty="0">
                <a:latin typeface="Raleway" panose="020B0604020202020204" charset="0"/>
              </a:rPr>
              <a:t> yang </a:t>
            </a:r>
            <a:r>
              <a:rPr lang="en-GB" sz="2000" b="1" dirty="0" err="1">
                <a:latin typeface="Raleway" panose="020B0604020202020204" charset="0"/>
              </a:rPr>
              <a:t>terjadi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selama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bulan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 </a:t>
            </a:r>
            <a:r>
              <a:rPr lang="en-GB" sz="2000" b="1" dirty="0" err="1">
                <a:latin typeface="Raleway" panose="020B0604020202020204" charset="0"/>
              </a:rPr>
              <a:t>adalah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sebagai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berikut</a:t>
            </a:r>
            <a:r>
              <a:rPr lang="en-GB" sz="2000" b="1" dirty="0">
                <a:latin typeface="Raleway" panose="020B0604020202020204" charset="0"/>
              </a:rPr>
              <a:t>.</a:t>
            </a: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2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Tuan Budi </a:t>
            </a:r>
            <a:r>
              <a:rPr lang="en-GB" sz="2000" b="1" dirty="0" err="1">
                <a:latin typeface="Raleway" panose="020B0604020202020204" charset="0"/>
              </a:rPr>
              <a:t>menginvestasikan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sebagai</a:t>
            </a:r>
            <a:r>
              <a:rPr lang="en-GB" sz="2000" b="1" dirty="0">
                <a:latin typeface="Raleway" panose="020B0604020202020204" charset="0"/>
              </a:rPr>
              <a:t> modal </a:t>
            </a:r>
            <a:r>
              <a:rPr lang="en-GB" sz="2000" b="1" dirty="0" err="1">
                <a:latin typeface="Raleway" panose="020B0604020202020204" charset="0"/>
              </a:rPr>
              <a:t>awalnya</a:t>
            </a:r>
            <a:r>
              <a:rPr lang="en-GB" sz="2000" b="1" dirty="0">
                <a:latin typeface="Raleway" panose="020B0604020202020204" charset="0"/>
              </a:rPr>
              <a:t> :</a:t>
            </a:r>
          </a:p>
          <a:p>
            <a:pPr marL="457051" indent="-95220" algn="just">
              <a:buFontTx/>
              <a:buChar char="―"/>
            </a:pPr>
            <a:r>
              <a:rPr lang="en-GB" sz="2000" b="1" dirty="0" err="1">
                <a:latin typeface="Raleway" panose="020B0604020202020204" charset="0"/>
              </a:rPr>
              <a:t>Uang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tunai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750.000.000</a:t>
            </a:r>
          </a:p>
          <a:p>
            <a:pPr marL="457051" indent="-95220" algn="just">
              <a:buFontTx/>
              <a:buChar char="―"/>
            </a:pPr>
            <a:r>
              <a:rPr lang="en-GB" sz="2000" b="1" dirty="0" err="1">
                <a:latin typeface="Raleway" panose="020B0604020202020204" charset="0"/>
              </a:rPr>
              <a:t>Peralatan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25.000.000</a:t>
            </a: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5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</a:t>
            </a:r>
            <a:r>
              <a:rPr lang="en-GB" sz="2000" b="1" dirty="0" err="1">
                <a:latin typeface="Raleway" panose="020B0604020202020204" charset="0"/>
              </a:rPr>
              <a:t>dibayar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sewa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gedung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untuk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dua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tahun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18.000.000</a:t>
            </a: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7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</a:t>
            </a:r>
            <a:r>
              <a:rPr lang="en-GB" sz="2000" b="1" dirty="0" err="1">
                <a:latin typeface="Raleway" panose="020B0604020202020204" charset="0"/>
              </a:rPr>
              <a:t>dibeli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perlengkapan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1.700.000 </a:t>
            </a:r>
            <a:r>
              <a:rPr lang="en-GB" sz="2000" b="1" dirty="0" err="1">
                <a:latin typeface="Raleway" panose="020B0604020202020204" charset="0"/>
              </a:rPr>
              <a:t>secara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tunai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dan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peralatan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3.500.000 </a:t>
            </a:r>
            <a:r>
              <a:rPr lang="en-GB" sz="2000" b="1" dirty="0" err="1">
                <a:latin typeface="Raleway" panose="020B0604020202020204" charset="0"/>
              </a:rPr>
              <a:t>secara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kredit</a:t>
            </a:r>
            <a:endParaRPr lang="en-GB" sz="2000" b="1" dirty="0">
              <a:latin typeface="Raleway" panose="020B0604020202020204" charset="0"/>
            </a:endParaRP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10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</a:t>
            </a:r>
            <a:r>
              <a:rPr lang="en-GB" sz="2000" b="1" dirty="0" err="1">
                <a:latin typeface="Raleway" panose="020B0604020202020204" charset="0"/>
              </a:rPr>
              <a:t>diselesaikan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pekerjaan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sebesar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1.950.000, </a:t>
            </a:r>
            <a:r>
              <a:rPr lang="en-GB" sz="2000" b="1" dirty="0" err="1">
                <a:latin typeface="Raleway" panose="020B0604020202020204" charset="0"/>
              </a:rPr>
              <a:t>telah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diterima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tunai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350.000 </a:t>
            </a:r>
            <a:r>
              <a:rPr lang="en-GB" sz="2000" b="1" dirty="0" err="1">
                <a:latin typeface="Raleway" panose="020B0604020202020204" charset="0"/>
              </a:rPr>
              <a:t>dan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sisanya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difaktur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untuk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ditagih</a:t>
            </a:r>
            <a:endParaRPr lang="en-GB" sz="2000" b="1" dirty="0">
              <a:latin typeface="Raleway" panose="020B0604020202020204" charset="0"/>
            </a:endParaRP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12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</a:t>
            </a:r>
            <a:r>
              <a:rPr lang="en-GB" sz="2000" b="1" dirty="0" err="1">
                <a:latin typeface="Raleway" panose="020B0604020202020204" charset="0"/>
              </a:rPr>
              <a:t>dibeli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tambahan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perlengkapan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450.000 </a:t>
            </a:r>
            <a:r>
              <a:rPr lang="en-GB" sz="2000" b="1" dirty="0" err="1">
                <a:latin typeface="Raleway" panose="020B0604020202020204" charset="0"/>
              </a:rPr>
              <a:t>secara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tunai</a:t>
            </a:r>
            <a:endParaRPr lang="en-GB" sz="2000" b="1" dirty="0">
              <a:latin typeface="Raleway" panose="020B0604020202020204" charset="0"/>
            </a:endParaRP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16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</a:t>
            </a:r>
            <a:r>
              <a:rPr lang="en-GB" sz="2000" b="1" dirty="0" err="1">
                <a:latin typeface="Raleway" panose="020B0604020202020204" charset="0"/>
              </a:rPr>
              <a:t>diterima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tunai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jasa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pengangkutan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1.700.000</a:t>
            </a: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20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</a:t>
            </a:r>
            <a:r>
              <a:rPr lang="en-GB" sz="2000" b="1" dirty="0" err="1">
                <a:latin typeface="Raleway" panose="020B0604020202020204" charset="0"/>
              </a:rPr>
              <a:t>telah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diselesaikan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pekerjaan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sebesar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1.900.000 </a:t>
            </a:r>
            <a:r>
              <a:rPr lang="en-GB" sz="2000" b="1" dirty="0" err="1">
                <a:latin typeface="Raleway" panose="020B0604020202020204" charset="0"/>
              </a:rPr>
              <a:t>dan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dikirim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tagihan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kepada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pelanggan</a:t>
            </a:r>
            <a:r>
              <a:rPr lang="en-GB" sz="2000" b="1" dirty="0">
                <a:latin typeface="Raleway" panose="020B0604020202020204" charset="0"/>
              </a:rPr>
              <a:t>, </a:t>
            </a:r>
            <a:r>
              <a:rPr lang="en-GB" sz="2000" b="1" dirty="0" err="1">
                <a:latin typeface="Raleway" panose="020B0604020202020204" charset="0"/>
              </a:rPr>
              <a:t>pembayaran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seminggu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setelah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pengiriman</a:t>
            </a:r>
            <a:endParaRPr lang="en-GB" sz="2000" b="1" dirty="0">
              <a:latin typeface="Raleway" panose="020B0604020202020204" charset="0"/>
            </a:endParaRP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22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</a:t>
            </a:r>
            <a:r>
              <a:rPr lang="en-GB" sz="2000" b="1" dirty="0" err="1">
                <a:latin typeface="Raleway" panose="020B0604020202020204" charset="0"/>
              </a:rPr>
              <a:t>dibayar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utang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atas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pembelian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peralatan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1.750.000</a:t>
            </a: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28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</a:t>
            </a:r>
            <a:r>
              <a:rPr lang="en-GB" sz="2000" b="1" dirty="0" err="1">
                <a:latin typeface="Raleway" panose="020B0604020202020204" charset="0"/>
              </a:rPr>
              <a:t>diterima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pembayaran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sebagian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tagihan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dari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debitur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400.000</a:t>
            </a: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30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</a:t>
            </a:r>
            <a:r>
              <a:rPr lang="en-GB" sz="2000" b="1" dirty="0" err="1">
                <a:latin typeface="Raleway" panose="020B0604020202020204" charset="0"/>
              </a:rPr>
              <a:t>dibayar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gaji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karyawan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1.850.000</a:t>
            </a:r>
          </a:p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000" b="1" dirty="0">
                <a:latin typeface="Raleway" panose="020B0604020202020204" charset="0"/>
              </a:rPr>
              <a:t>31 </a:t>
            </a:r>
            <a:r>
              <a:rPr lang="en-GB" sz="2000" b="1" dirty="0" err="1">
                <a:latin typeface="Raleway" panose="020B0604020202020204" charset="0"/>
              </a:rPr>
              <a:t>Agustus</a:t>
            </a:r>
            <a:r>
              <a:rPr lang="en-GB" sz="2000" b="1" dirty="0">
                <a:latin typeface="Raleway" panose="020B0604020202020204" charset="0"/>
              </a:rPr>
              <a:t> 2020, </a:t>
            </a:r>
            <a:r>
              <a:rPr lang="en-GB" sz="2000" b="1" dirty="0" err="1">
                <a:latin typeface="Raleway" panose="020B0604020202020204" charset="0"/>
              </a:rPr>
              <a:t>perlengkapan</a:t>
            </a:r>
            <a:r>
              <a:rPr lang="en-GB" sz="2000" b="1" dirty="0">
                <a:latin typeface="Raleway" panose="020B0604020202020204" charset="0"/>
              </a:rPr>
              <a:t> yang </a:t>
            </a:r>
            <a:r>
              <a:rPr lang="en-GB" sz="2000" b="1" dirty="0" err="1">
                <a:latin typeface="Raleway" panose="020B0604020202020204" charset="0"/>
              </a:rPr>
              <a:t>terpakai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sebesar</a:t>
            </a:r>
            <a:r>
              <a:rPr lang="en-GB" sz="2000" b="1" dirty="0">
                <a:latin typeface="Raleway" panose="020B0604020202020204" charset="0"/>
              </a:rPr>
              <a:t> </a:t>
            </a:r>
            <a:r>
              <a:rPr lang="en-GB" sz="2000" b="1" dirty="0" err="1">
                <a:latin typeface="Raleway" panose="020B0604020202020204" charset="0"/>
              </a:rPr>
              <a:t>Rp</a:t>
            </a:r>
            <a:r>
              <a:rPr lang="en-GB" sz="2000" b="1" dirty="0">
                <a:latin typeface="Raleway" panose="020B0604020202020204" charset="0"/>
              </a:rPr>
              <a:t> 200.000</a:t>
            </a:r>
          </a:p>
        </p:txBody>
      </p:sp>
    </p:spTree>
    <p:extLst>
      <p:ext uri="{BB962C8B-B14F-4D97-AF65-F5344CB8AC3E}">
        <p14:creationId xmlns:p14="http://schemas.microsoft.com/office/powerpoint/2010/main" val="267905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9000">
        <p14:conveyor dir="l"/>
      </p:transition>
    </mc:Choice>
    <mc:Fallback xmlns="">
      <p:transition spd="slow" advClick="0" advTm="5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81764" y="2654813"/>
            <a:ext cx="5223849" cy="1548373"/>
          </a:xfrm>
        </p:spPr>
        <p:txBody>
          <a:bodyPr/>
          <a:lstStyle/>
          <a:p>
            <a:pPr marL="361832" indent="0" algn="just"/>
            <a:r>
              <a:rPr lang="en-GB" sz="2400" b="1" dirty="0" err="1">
                <a:latin typeface="Raleway" panose="020B0604020202020204" charset="0"/>
              </a:rPr>
              <a:t>Analisis</a:t>
            </a:r>
            <a:r>
              <a:rPr lang="en-GB" sz="2400" b="1" dirty="0">
                <a:latin typeface="Raleway" panose="020B0604020202020204" charset="0"/>
              </a:rPr>
              <a:t> </a:t>
            </a:r>
            <a:r>
              <a:rPr lang="en-GB" sz="2400" b="1" dirty="0" err="1">
                <a:latin typeface="Raleway" panose="020B0604020202020204" charset="0"/>
              </a:rPr>
              <a:t>Transaksi</a:t>
            </a:r>
            <a:r>
              <a:rPr lang="en-GB" sz="2400" b="1" dirty="0">
                <a:latin typeface="Raleway" panose="020B0604020202020204" charset="0"/>
              </a:rPr>
              <a:t> : </a:t>
            </a:r>
          </a:p>
          <a:p>
            <a:pPr marL="361832" indent="0" algn="just"/>
            <a:r>
              <a:rPr lang="en-GB" sz="2400" dirty="0">
                <a:latin typeface="Raleway" panose="020B0604020202020204" charset="0"/>
              </a:rPr>
              <a:t>Kas + (D)  Rp 750.000.000</a:t>
            </a:r>
          </a:p>
          <a:p>
            <a:pPr marL="361832" indent="0" algn="just"/>
            <a:r>
              <a:rPr lang="en-GB" sz="2400" dirty="0" err="1">
                <a:latin typeface="Raleway" panose="020B0604020202020204" charset="0"/>
              </a:rPr>
              <a:t>Peralatan</a:t>
            </a:r>
            <a:r>
              <a:rPr lang="en-GB" sz="2400" dirty="0">
                <a:latin typeface="Raleway" panose="020B0604020202020204" charset="0"/>
              </a:rPr>
              <a:t> + (D) Rp 25.000.000</a:t>
            </a:r>
          </a:p>
          <a:p>
            <a:pPr marL="361832" indent="0" algn="just"/>
            <a:r>
              <a:rPr lang="en-GB" sz="2400" dirty="0">
                <a:latin typeface="Raleway" panose="020B0604020202020204" charset="0"/>
              </a:rPr>
              <a:t>Modal + (K) Rp 775.000.000</a:t>
            </a:r>
          </a:p>
          <a:p>
            <a:pPr marL="361832" indent="0" algn="just"/>
            <a:r>
              <a:rPr lang="en-GB" sz="2400" b="1" dirty="0" err="1">
                <a:latin typeface="Raleway" panose="020B0604020202020204" charset="0"/>
              </a:rPr>
              <a:t>Jurnal</a:t>
            </a:r>
            <a:r>
              <a:rPr lang="en-GB" sz="2400" b="1" dirty="0">
                <a:latin typeface="Raleway" panose="020B0604020202020204" charset="0"/>
              </a:rPr>
              <a:t> </a:t>
            </a:r>
            <a:r>
              <a:rPr lang="en-GB" sz="2400" b="1" dirty="0" err="1">
                <a:latin typeface="Raleway" panose="020B0604020202020204" charset="0"/>
              </a:rPr>
              <a:t>Umum</a:t>
            </a:r>
            <a:r>
              <a:rPr lang="en-GB" sz="2400" b="1" dirty="0">
                <a:latin typeface="Raleway" panose="020B0604020202020204" charset="0"/>
              </a:rPr>
              <a:t> :</a:t>
            </a:r>
          </a:p>
          <a:p>
            <a:pPr marL="169278" indent="0"/>
            <a:endParaRPr lang="en-GB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896287"/>
              </p:ext>
            </p:extLst>
          </p:nvPr>
        </p:nvGraphicFramePr>
        <p:xfrm>
          <a:off x="493979" y="4279502"/>
          <a:ext cx="10749873" cy="176776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1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924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Tanggal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5687">
                <a:tc>
                  <a:txBody>
                    <a:bodyPr/>
                    <a:lstStyle/>
                    <a:p>
                      <a:r>
                        <a:rPr lang="en-GB" sz="1600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121882" marR="121882" marT="60941" marB="60941"/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Peralatan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    Modal</a:t>
                      </a: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(Modal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Awal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L="121882" marR="121882" marT="60941" marB="60941"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/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750.000.000</a:t>
                      </a: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  25.000.000</a:t>
                      </a:r>
                    </a:p>
                  </a:txBody>
                  <a:tcPr marL="121882" marR="121882" marT="60941" marB="60941"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775.000.000</a:t>
                      </a:r>
                    </a:p>
                  </a:txBody>
                  <a:tcPr marL="121882" marR="121882" marT="60941" marB="6094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13A592D-FA17-AD9F-6862-31F39B118866}"/>
              </a:ext>
            </a:extLst>
          </p:cNvPr>
          <p:cNvSpPr txBox="1"/>
          <p:nvPr/>
        </p:nvSpPr>
        <p:spPr>
          <a:xfrm>
            <a:off x="127000" y="0"/>
            <a:ext cx="6731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876" indent="-380876" algn="just"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2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Tuan Budi </a:t>
            </a:r>
            <a:r>
              <a:rPr lang="en-GB" sz="2400" dirty="0" err="1">
                <a:latin typeface="Raleway" panose="020B0604020202020204" charset="0"/>
              </a:rPr>
              <a:t>menginvestasikan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sebagai</a:t>
            </a:r>
            <a:r>
              <a:rPr lang="en-GB" sz="2400" dirty="0">
                <a:latin typeface="Raleway" panose="020B0604020202020204" charset="0"/>
              </a:rPr>
              <a:t> modal </a:t>
            </a:r>
            <a:r>
              <a:rPr lang="en-GB" sz="2400" dirty="0" err="1">
                <a:latin typeface="Raleway" panose="020B0604020202020204" charset="0"/>
              </a:rPr>
              <a:t>awalnya</a:t>
            </a:r>
            <a:r>
              <a:rPr lang="en-GB" sz="2400" dirty="0">
                <a:latin typeface="Raleway" panose="020B0604020202020204" charset="0"/>
              </a:rPr>
              <a:t> :</a:t>
            </a:r>
          </a:p>
          <a:p>
            <a:pPr marL="457051" indent="-95220" algn="just">
              <a:buFontTx/>
              <a:buChar char="―"/>
            </a:pPr>
            <a:r>
              <a:rPr lang="en-GB" sz="2400" dirty="0">
                <a:latin typeface="Raleway" panose="020B0604020202020204" charset="0"/>
              </a:rPr>
              <a:t>Uang </a:t>
            </a:r>
            <a:r>
              <a:rPr lang="en-GB" sz="2400" dirty="0" err="1">
                <a:latin typeface="Raleway" panose="020B0604020202020204" charset="0"/>
              </a:rPr>
              <a:t>tunai</a:t>
            </a:r>
            <a:r>
              <a:rPr lang="en-GB" sz="2400" dirty="0">
                <a:latin typeface="Raleway" panose="020B0604020202020204" charset="0"/>
              </a:rPr>
              <a:t> Rp 750.000.000</a:t>
            </a:r>
          </a:p>
          <a:p>
            <a:pPr marL="457051" indent="-95220" algn="just">
              <a:buFontTx/>
              <a:buChar char="―"/>
            </a:pPr>
            <a:r>
              <a:rPr lang="en-GB" sz="2400" dirty="0" err="1">
                <a:latin typeface="Raleway" panose="020B0604020202020204" charset="0"/>
              </a:rPr>
              <a:t>Peralatan</a:t>
            </a:r>
            <a:r>
              <a:rPr lang="en-GB" sz="2400" dirty="0">
                <a:latin typeface="Raleway" panose="020B0604020202020204" charset="0"/>
              </a:rPr>
              <a:t> Rp 25.000.000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6D8445-E475-9D4C-9B03-B4003A0BC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325012"/>
              </p:ext>
            </p:extLst>
          </p:nvPr>
        </p:nvGraphicFramePr>
        <p:xfrm>
          <a:off x="7048500" y="0"/>
          <a:ext cx="4840021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404">
                  <a:extLst>
                    <a:ext uri="{9D8B030D-6E8A-4147-A177-3AD203B41FA5}">
                      <a16:colId xmlns:a16="http://schemas.microsoft.com/office/drawing/2014/main" val="4135182822"/>
                    </a:ext>
                  </a:extLst>
                </a:gridCol>
                <a:gridCol w="2376617">
                  <a:extLst>
                    <a:ext uri="{9D8B030D-6E8A-4147-A177-3AD203B41FA5}">
                      <a16:colId xmlns:a16="http://schemas.microsoft.com/office/drawing/2014/main" val="828230934"/>
                    </a:ext>
                  </a:extLst>
                </a:gridCol>
              </a:tblGrid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Kelompok</a:t>
                      </a:r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Akun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Saldo</a:t>
                      </a:r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Normal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8367335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Harta/Asset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 err="1">
                          <a:effectLst/>
                        </a:rPr>
                        <a:t>Debet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50469581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Utang/Likuiditas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 err="1">
                          <a:effectLst/>
                        </a:rPr>
                        <a:t>Kredit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0945932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Modal/</a:t>
                      </a:r>
                      <a:r>
                        <a:rPr lang="en-US" sz="2000" u="none" strike="noStrike" dirty="0" err="1">
                          <a:effectLst/>
                        </a:rPr>
                        <a:t>Ekuitas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Kredit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8174064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Pendapatan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Kredit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6974781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Beban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Debet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8861968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Prive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Debet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0264626"/>
                  </a:ext>
                </a:extLst>
              </a:tr>
              <a:tr h="175867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CARA  MENGHAFAL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Jika Akun </a:t>
                      </a:r>
                      <a:r>
                        <a:rPr lang="en-US" sz="2000" u="none" strike="noStrike" dirty="0" err="1">
                          <a:effectLst/>
                        </a:rPr>
                        <a:t>bertambah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maka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jurnalnya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sama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dengan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saldo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normalnya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Jika Akun </a:t>
                      </a:r>
                      <a:r>
                        <a:rPr lang="en-US" sz="2000" u="none" strike="noStrike" dirty="0" err="1">
                          <a:effectLst/>
                        </a:rPr>
                        <a:t>Berkurang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maka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Jurnalnya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berlawanan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dengan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saldo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normalnya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878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00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6495" y="1846598"/>
            <a:ext cx="72542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26" indent="-228526">
              <a:buFont typeface="Arial" panose="020B0604020202020204" pitchFamily="34" charset="0"/>
              <a:buChar char="•"/>
            </a:pPr>
            <a:r>
              <a:rPr lang="en-GB" sz="2400" b="1" dirty="0" err="1">
                <a:latin typeface="Raleway" panose="020B0604020202020204" charset="0"/>
              </a:rPr>
              <a:t>Analisis</a:t>
            </a:r>
            <a:r>
              <a:rPr lang="en-GB" sz="2400" b="1" dirty="0">
                <a:latin typeface="Raleway" panose="020B0604020202020204" charset="0"/>
              </a:rPr>
              <a:t> </a:t>
            </a:r>
            <a:r>
              <a:rPr lang="en-GB" sz="2400" b="1" dirty="0" err="1">
                <a:latin typeface="Raleway" panose="020B0604020202020204" charset="0"/>
              </a:rPr>
              <a:t>Transaksi</a:t>
            </a:r>
            <a:r>
              <a:rPr lang="en-GB" sz="2400" b="1" dirty="0">
                <a:latin typeface="Raleway" panose="020B0604020202020204" charset="0"/>
              </a:rPr>
              <a:t> :</a:t>
            </a:r>
          </a:p>
          <a:p>
            <a:r>
              <a:rPr lang="en-GB" sz="2400" dirty="0">
                <a:latin typeface="Raleway" panose="020B0604020202020204" charset="0"/>
              </a:rPr>
              <a:t>     </a:t>
            </a:r>
            <a:r>
              <a:rPr lang="en-GB" sz="2400" dirty="0" err="1">
                <a:latin typeface="Raleway" panose="020B0604020202020204" charset="0"/>
              </a:rPr>
              <a:t>Sewa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dibayar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dimuka</a:t>
            </a:r>
            <a:r>
              <a:rPr lang="en-GB" sz="2400" dirty="0">
                <a:latin typeface="Raleway" panose="020B0604020202020204" charset="0"/>
              </a:rPr>
              <a:t> + (D)  </a:t>
            </a:r>
            <a:r>
              <a:rPr lang="en-GB" sz="2400" dirty="0" err="1">
                <a:latin typeface="Raleway" panose="020B0604020202020204" charset="0"/>
              </a:rPr>
              <a:t>Rp</a:t>
            </a:r>
            <a:r>
              <a:rPr lang="en-GB" sz="2400" dirty="0">
                <a:latin typeface="Raleway" panose="020B0604020202020204" charset="0"/>
              </a:rPr>
              <a:t> 18.000.000</a:t>
            </a:r>
          </a:p>
          <a:p>
            <a:r>
              <a:rPr lang="en-GB" sz="2400" dirty="0">
                <a:latin typeface="Raleway" panose="020B0604020202020204" charset="0"/>
              </a:rPr>
              <a:t>     </a:t>
            </a:r>
            <a:r>
              <a:rPr lang="en-GB" sz="2400" dirty="0" err="1">
                <a:latin typeface="Raleway" panose="020B0604020202020204" charset="0"/>
              </a:rPr>
              <a:t>Kas</a:t>
            </a:r>
            <a:r>
              <a:rPr lang="en-GB" sz="2400" dirty="0">
                <a:latin typeface="Raleway" panose="020B0604020202020204" charset="0"/>
              </a:rPr>
              <a:t> – (K)  </a:t>
            </a:r>
            <a:r>
              <a:rPr lang="en-GB" sz="2400" dirty="0" err="1">
                <a:latin typeface="Raleway" panose="020B0604020202020204" charset="0"/>
              </a:rPr>
              <a:t>Rp</a:t>
            </a:r>
            <a:r>
              <a:rPr lang="en-GB" sz="2400" dirty="0">
                <a:latin typeface="Raleway" panose="020B0604020202020204" charset="0"/>
              </a:rPr>
              <a:t> 18.000.000</a:t>
            </a:r>
          </a:p>
          <a:p>
            <a:r>
              <a:rPr lang="en-GB" sz="2400" dirty="0">
                <a:latin typeface="Raleway" panose="020B0604020202020204" charset="0"/>
              </a:rPr>
              <a:t>     </a:t>
            </a:r>
            <a:r>
              <a:rPr lang="en-GB" sz="2400" b="1" dirty="0" err="1">
                <a:latin typeface="Raleway" panose="020B0604020202020204" charset="0"/>
              </a:rPr>
              <a:t>Jurnal</a:t>
            </a:r>
            <a:r>
              <a:rPr lang="en-GB" sz="2400" b="1" dirty="0">
                <a:latin typeface="Raleway" panose="020B0604020202020204" charset="0"/>
              </a:rPr>
              <a:t> </a:t>
            </a:r>
            <a:r>
              <a:rPr lang="en-GB" sz="2400" b="1" dirty="0" err="1">
                <a:latin typeface="Raleway" panose="020B0604020202020204" charset="0"/>
              </a:rPr>
              <a:t>Umum</a:t>
            </a:r>
            <a:r>
              <a:rPr lang="en-GB" sz="2400" b="1" dirty="0">
                <a:latin typeface="Raleway" panose="020B0604020202020204" charset="0"/>
              </a:rPr>
              <a:t> :</a:t>
            </a:r>
          </a:p>
          <a:p>
            <a:endParaRPr lang="en-GB" sz="2400" dirty="0">
              <a:latin typeface="Raleway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749332"/>
              </p:ext>
            </p:extLst>
          </p:nvPr>
        </p:nvGraphicFramePr>
        <p:xfrm>
          <a:off x="721063" y="4382490"/>
          <a:ext cx="10749873" cy="146296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1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924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Tanggal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434"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Sewa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dibayar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dimuka</a:t>
                      </a:r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Menyewa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gedung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dua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tahun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18.000.000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18.000.000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B353150-497D-6984-2972-A63141C3118F}"/>
              </a:ext>
            </a:extLst>
          </p:cNvPr>
          <p:cNvSpPr txBox="1"/>
          <p:nvPr/>
        </p:nvSpPr>
        <p:spPr>
          <a:xfrm>
            <a:off x="626195" y="418701"/>
            <a:ext cx="62191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26" indent="-228526"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5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</a:t>
            </a:r>
            <a:r>
              <a:rPr lang="en-GB" sz="2400" dirty="0" err="1">
                <a:latin typeface="Raleway" panose="020B0604020202020204" charset="0"/>
              </a:rPr>
              <a:t>dibayar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sewa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gedung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untuk</a:t>
            </a:r>
            <a:r>
              <a:rPr lang="en-GB" sz="2400" dirty="0">
                <a:latin typeface="Raleway" panose="020B0604020202020204" charset="0"/>
              </a:rPr>
              <a:t> dua </a:t>
            </a:r>
            <a:r>
              <a:rPr lang="en-GB" sz="2400" dirty="0" err="1">
                <a:latin typeface="Raleway" panose="020B0604020202020204" charset="0"/>
              </a:rPr>
              <a:t>tahun</a:t>
            </a:r>
            <a:r>
              <a:rPr lang="en-GB" sz="2400" dirty="0">
                <a:latin typeface="Raleway" panose="020B0604020202020204" charset="0"/>
              </a:rPr>
              <a:t> Rp 18.000.000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8A9064E-0AB1-1FB0-C499-C7E4183C9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645354"/>
              </p:ext>
            </p:extLst>
          </p:nvPr>
        </p:nvGraphicFramePr>
        <p:xfrm>
          <a:off x="7048500" y="0"/>
          <a:ext cx="4840021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404">
                  <a:extLst>
                    <a:ext uri="{9D8B030D-6E8A-4147-A177-3AD203B41FA5}">
                      <a16:colId xmlns:a16="http://schemas.microsoft.com/office/drawing/2014/main" val="4135182822"/>
                    </a:ext>
                  </a:extLst>
                </a:gridCol>
                <a:gridCol w="2376617">
                  <a:extLst>
                    <a:ext uri="{9D8B030D-6E8A-4147-A177-3AD203B41FA5}">
                      <a16:colId xmlns:a16="http://schemas.microsoft.com/office/drawing/2014/main" val="828230934"/>
                    </a:ext>
                  </a:extLst>
                </a:gridCol>
              </a:tblGrid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Kelompok</a:t>
                      </a:r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Akun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Saldo</a:t>
                      </a:r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Normal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8367335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Harta/Asset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 err="1">
                          <a:effectLst/>
                        </a:rPr>
                        <a:t>Debet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50469581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Utang/Likuiditas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 err="1">
                          <a:effectLst/>
                        </a:rPr>
                        <a:t>Kredit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0945932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Modal/</a:t>
                      </a:r>
                      <a:r>
                        <a:rPr lang="en-US" sz="2000" u="none" strike="noStrike" dirty="0" err="1">
                          <a:effectLst/>
                        </a:rPr>
                        <a:t>Ekuitas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Kredit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8174064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Pendapatan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Kredit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6974781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Beban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Debet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8861968"/>
                  </a:ext>
                </a:extLst>
              </a:tr>
              <a:tr h="255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Prive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Debet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0264626"/>
                  </a:ext>
                </a:extLst>
              </a:tr>
              <a:tr h="175867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CARA  MENGHAFAL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Jika Akun </a:t>
                      </a:r>
                      <a:r>
                        <a:rPr lang="en-US" sz="2000" u="none" strike="noStrike" dirty="0" err="1">
                          <a:effectLst/>
                        </a:rPr>
                        <a:t>bertambah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maka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jurnalnya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sama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dengan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saldo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normalnya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Jika Akun </a:t>
                      </a:r>
                      <a:r>
                        <a:rPr lang="en-US" sz="2000" u="none" strike="noStrike" dirty="0" err="1">
                          <a:effectLst/>
                        </a:rPr>
                        <a:t>Berkurang</a:t>
                      </a:r>
                      <a:r>
                        <a:rPr lang="en-US" sz="2000" u="none" strike="noStrike" dirty="0">
                          <a:effectLst/>
                        </a:rPr>
                        <a:t>, </a:t>
                      </a:r>
                      <a:r>
                        <a:rPr lang="en-US" sz="2000" u="none" strike="noStrike" dirty="0" err="1">
                          <a:effectLst/>
                        </a:rPr>
                        <a:t>maka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Jurnalnya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berlawanan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dengan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saldo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normalnya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878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75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54445" y="1048960"/>
            <a:ext cx="5620512" cy="1766400"/>
          </a:xfrm>
        </p:spPr>
        <p:txBody>
          <a:bodyPr/>
          <a:lstStyle/>
          <a:p>
            <a:pPr marL="232758" indent="-232758">
              <a:buFont typeface="Arial" panose="020B0604020202020204" pitchFamily="34" charset="0"/>
              <a:buChar char="•"/>
            </a:pP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Analisis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232758" indent="-232758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Perlengkapan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+ (D)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1.700.000</a:t>
            </a:r>
          </a:p>
          <a:p>
            <a:pPr marL="232758" indent="-232758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– (K)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1.700.000</a:t>
            </a:r>
          </a:p>
          <a:p>
            <a:pPr marL="232758" indent="-232758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+ (D)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3.500.000</a:t>
            </a:r>
          </a:p>
          <a:p>
            <a:pPr marL="232758" indent="-232758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Hutang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+ (K)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Rp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3.500.000</a:t>
            </a:r>
          </a:p>
          <a:p>
            <a:pPr marL="232758" indent="-232758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Jurnal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748681"/>
              </p:ext>
            </p:extLst>
          </p:nvPr>
        </p:nvGraphicFramePr>
        <p:xfrm>
          <a:off x="625084" y="3574363"/>
          <a:ext cx="10749873" cy="268216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1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924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Tanggal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589"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Membeli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secara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tunai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Peralatan</a:t>
                      </a:r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Hutang</a:t>
                      </a:r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Membeli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peralatan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secara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1.700.000</a:t>
                      </a:r>
                    </a:p>
                    <a:p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3.500.000</a:t>
                      </a:r>
                    </a:p>
                    <a:p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1.700.000</a:t>
                      </a:r>
                    </a:p>
                    <a:p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3.500.000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53082AF-B6B9-14E8-3C21-44B21D0AC64E}"/>
              </a:ext>
            </a:extLst>
          </p:cNvPr>
          <p:cNvSpPr txBox="1"/>
          <p:nvPr/>
        </p:nvSpPr>
        <p:spPr>
          <a:xfrm>
            <a:off x="357124" y="264130"/>
            <a:ext cx="51419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2758" indent="-232758"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7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</a:t>
            </a:r>
            <a:r>
              <a:rPr lang="en-GB" sz="2400" dirty="0" err="1">
                <a:latin typeface="Raleway" panose="020B0604020202020204" charset="0"/>
              </a:rPr>
              <a:t>dibeli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perlengkapan</a:t>
            </a:r>
            <a:r>
              <a:rPr lang="en-GB" sz="2400" dirty="0">
                <a:latin typeface="Raleway" panose="020B0604020202020204" charset="0"/>
              </a:rPr>
              <a:t> Rp 1.700.000 </a:t>
            </a:r>
            <a:r>
              <a:rPr lang="en-GB" sz="2400" dirty="0" err="1">
                <a:latin typeface="Raleway" panose="020B0604020202020204" charset="0"/>
              </a:rPr>
              <a:t>secara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tunai</a:t>
            </a:r>
            <a:r>
              <a:rPr lang="en-GB" sz="2400" dirty="0">
                <a:latin typeface="Raleway" panose="020B0604020202020204" charset="0"/>
              </a:rPr>
              <a:t> dan </a:t>
            </a:r>
            <a:r>
              <a:rPr lang="en-GB" sz="2400" dirty="0" err="1">
                <a:latin typeface="Raleway" panose="020B0604020202020204" charset="0"/>
              </a:rPr>
              <a:t>peralatan</a:t>
            </a:r>
            <a:r>
              <a:rPr lang="en-GB" sz="2400" dirty="0">
                <a:latin typeface="Raleway" panose="020B0604020202020204" charset="0"/>
              </a:rPr>
              <a:t> Rp 3.500.000 </a:t>
            </a:r>
            <a:r>
              <a:rPr lang="en-GB" sz="2400" dirty="0" err="1">
                <a:latin typeface="Raleway" panose="020B0604020202020204" charset="0"/>
              </a:rPr>
              <a:t>secara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kredit</a:t>
            </a:r>
            <a:endParaRPr lang="en-GB" sz="2400" dirty="0">
              <a:latin typeface="Raleway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3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86784" y="1819192"/>
            <a:ext cx="53749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26" indent="-228526">
              <a:buFont typeface="Arial" panose="020B0604020202020204" pitchFamily="34" charset="0"/>
              <a:buChar char="•"/>
            </a:pPr>
            <a:r>
              <a:rPr lang="en-GB" sz="2400" b="1" dirty="0" err="1">
                <a:latin typeface="Raleway" panose="020B0604020202020204" charset="0"/>
              </a:rPr>
              <a:t>Analisis</a:t>
            </a:r>
            <a:r>
              <a:rPr lang="en-GB" sz="2400" b="1" dirty="0">
                <a:latin typeface="Raleway" panose="020B0604020202020204" charset="0"/>
              </a:rPr>
              <a:t> </a:t>
            </a:r>
            <a:r>
              <a:rPr lang="en-GB" sz="2400" b="1" dirty="0" err="1">
                <a:latin typeface="Raleway" panose="020B0604020202020204" charset="0"/>
              </a:rPr>
              <a:t>Transaksi</a:t>
            </a:r>
            <a:r>
              <a:rPr lang="en-GB" sz="2400" b="1" dirty="0">
                <a:latin typeface="Raleway" panose="020B0604020202020204" charset="0"/>
              </a:rPr>
              <a:t> :</a:t>
            </a:r>
          </a:p>
          <a:p>
            <a:r>
              <a:rPr lang="en-GB" sz="2400" dirty="0">
                <a:latin typeface="Raleway" panose="020B0604020202020204" charset="0"/>
              </a:rPr>
              <a:t>     </a:t>
            </a:r>
            <a:r>
              <a:rPr lang="en-GB" sz="2400" dirty="0" err="1">
                <a:latin typeface="Raleway" panose="020B0604020202020204" charset="0"/>
              </a:rPr>
              <a:t>Kas</a:t>
            </a:r>
            <a:r>
              <a:rPr lang="en-GB" sz="2400" dirty="0">
                <a:latin typeface="Raleway" panose="020B0604020202020204" charset="0"/>
              </a:rPr>
              <a:t> + (D) </a:t>
            </a:r>
            <a:r>
              <a:rPr lang="en-GB" sz="2400" dirty="0" err="1">
                <a:latin typeface="Raleway" panose="020B0604020202020204" charset="0"/>
              </a:rPr>
              <a:t>Rp</a:t>
            </a:r>
            <a:r>
              <a:rPr lang="en-GB" sz="2400" dirty="0">
                <a:latin typeface="Raleway" panose="020B0604020202020204" charset="0"/>
              </a:rPr>
              <a:t> 350.000</a:t>
            </a:r>
          </a:p>
          <a:p>
            <a:r>
              <a:rPr lang="en-GB" sz="2400" dirty="0">
                <a:latin typeface="Raleway" panose="020B0604020202020204" charset="0"/>
              </a:rPr>
              <a:t>     </a:t>
            </a:r>
            <a:r>
              <a:rPr lang="en-GB" sz="2400" dirty="0" err="1">
                <a:latin typeface="Raleway" panose="020B0604020202020204" charset="0"/>
              </a:rPr>
              <a:t>Piutang</a:t>
            </a:r>
            <a:r>
              <a:rPr lang="en-GB" sz="2400" dirty="0">
                <a:latin typeface="Raleway" panose="020B0604020202020204" charset="0"/>
              </a:rPr>
              <a:t> + (D) </a:t>
            </a:r>
            <a:r>
              <a:rPr lang="en-GB" sz="2400" dirty="0" err="1">
                <a:latin typeface="Raleway" panose="020B0604020202020204" charset="0"/>
              </a:rPr>
              <a:t>Rp</a:t>
            </a:r>
            <a:r>
              <a:rPr lang="en-GB" sz="2400" dirty="0">
                <a:latin typeface="Raleway" panose="020B0604020202020204" charset="0"/>
              </a:rPr>
              <a:t> 1.600.000</a:t>
            </a:r>
          </a:p>
          <a:p>
            <a:r>
              <a:rPr lang="en-GB" sz="2400" dirty="0">
                <a:latin typeface="Raleway" panose="020B0604020202020204" charset="0"/>
              </a:rPr>
              <a:t>     </a:t>
            </a:r>
            <a:r>
              <a:rPr lang="en-GB" sz="2400" dirty="0" err="1">
                <a:latin typeface="Raleway" panose="020B0604020202020204" charset="0"/>
              </a:rPr>
              <a:t>Pendapatan</a:t>
            </a:r>
            <a:r>
              <a:rPr lang="en-GB" sz="2400" dirty="0">
                <a:latin typeface="Raleway" panose="020B0604020202020204" charset="0"/>
              </a:rPr>
              <a:t> + (K) </a:t>
            </a:r>
            <a:r>
              <a:rPr lang="en-GB" sz="2400" dirty="0" err="1">
                <a:latin typeface="Raleway" panose="020B0604020202020204" charset="0"/>
              </a:rPr>
              <a:t>Rp</a:t>
            </a:r>
            <a:r>
              <a:rPr lang="en-GB" sz="2400" dirty="0">
                <a:latin typeface="Raleway" panose="020B0604020202020204" charset="0"/>
              </a:rPr>
              <a:t> 1.950.000</a:t>
            </a:r>
          </a:p>
          <a:p>
            <a:r>
              <a:rPr lang="en-GB" sz="2400" dirty="0">
                <a:latin typeface="Raleway" panose="020B0604020202020204" charset="0"/>
              </a:rPr>
              <a:t>     </a:t>
            </a:r>
            <a:r>
              <a:rPr lang="en-GB" sz="2400" b="1" dirty="0" err="1">
                <a:latin typeface="Raleway" panose="020B0604020202020204" charset="0"/>
              </a:rPr>
              <a:t>Jurnal</a:t>
            </a:r>
            <a:r>
              <a:rPr lang="en-GB" sz="2400" b="1" dirty="0">
                <a:latin typeface="Raleway" panose="020B0604020202020204" charset="0"/>
              </a:rPr>
              <a:t> </a:t>
            </a:r>
            <a:r>
              <a:rPr lang="en-GB" sz="2400" b="1" dirty="0" err="1">
                <a:latin typeface="Raleway" panose="020B0604020202020204" charset="0"/>
              </a:rPr>
              <a:t>Umum</a:t>
            </a:r>
            <a:r>
              <a:rPr lang="en-GB" sz="2400" b="1" dirty="0">
                <a:latin typeface="Raleway" panose="020B0604020202020204" charset="0"/>
              </a:rPr>
              <a:t> :</a:t>
            </a:r>
            <a:endParaRPr lang="en-GB" sz="2400" dirty="0">
              <a:latin typeface="Raleway" panose="020B060402020202020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738506"/>
              </p:ext>
            </p:extLst>
          </p:nvPr>
        </p:nvGraphicFramePr>
        <p:xfrm>
          <a:off x="721063" y="3938040"/>
          <a:ext cx="10749874" cy="207256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1353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Tanggal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9138">
                <a:tc>
                  <a:txBody>
                    <a:bodyPr/>
                    <a:lstStyle/>
                    <a:p>
                      <a:r>
                        <a:rPr lang="en-GB" sz="1600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Menerima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jasa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sisanya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mengirim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faktur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   350.000</a:t>
                      </a:r>
                    </a:p>
                    <a:p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1.600.000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1.950.000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47AF493-7B19-916D-0E04-A836702C9CB0}"/>
              </a:ext>
            </a:extLst>
          </p:cNvPr>
          <p:cNvSpPr txBox="1"/>
          <p:nvPr/>
        </p:nvSpPr>
        <p:spPr>
          <a:xfrm>
            <a:off x="600456" y="452735"/>
            <a:ext cx="101041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26" indent="-228526"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10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</a:t>
            </a:r>
            <a:r>
              <a:rPr lang="en-GB" sz="2400" dirty="0" err="1">
                <a:latin typeface="Raleway" panose="020B0604020202020204" charset="0"/>
              </a:rPr>
              <a:t>diselesaikan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pekerjaan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sebesar</a:t>
            </a:r>
            <a:r>
              <a:rPr lang="en-GB" sz="2400" dirty="0">
                <a:latin typeface="Raleway" panose="020B0604020202020204" charset="0"/>
              </a:rPr>
              <a:t> Rp 1.950.000, </a:t>
            </a:r>
            <a:r>
              <a:rPr lang="en-GB" sz="2400" dirty="0" err="1">
                <a:latin typeface="Raleway" panose="020B0604020202020204" charset="0"/>
              </a:rPr>
              <a:t>telah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diterima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tunai</a:t>
            </a:r>
            <a:r>
              <a:rPr lang="en-GB" sz="2400" dirty="0">
                <a:latin typeface="Raleway" panose="020B0604020202020204" charset="0"/>
              </a:rPr>
              <a:t> Rp 350.000 dan </a:t>
            </a:r>
            <a:r>
              <a:rPr lang="en-GB" sz="2400" dirty="0" err="1">
                <a:latin typeface="Raleway" panose="020B0604020202020204" charset="0"/>
              </a:rPr>
              <a:t>sisanya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difaktur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untuk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ditagih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4381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13760" y="1898942"/>
            <a:ext cx="4706112" cy="1382476"/>
          </a:xfrm>
        </p:spPr>
        <p:txBody>
          <a:bodyPr/>
          <a:lstStyle/>
          <a:p>
            <a:pPr marL="232758" indent="-232758">
              <a:buFont typeface="Arial" panose="020B0604020202020204" pitchFamily="34" charset="0"/>
              <a:buChar char="•"/>
            </a:pPr>
            <a:r>
              <a:rPr lang="en-GB" sz="2400" b="1" dirty="0" err="1"/>
              <a:t>Analisis</a:t>
            </a:r>
            <a:r>
              <a:rPr lang="en-GB" sz="2400" b="1" dirty="0"/>
              <a:t> </a:t>
            </a:r>
            <a:r>
              <a:rPr lang="en-GB" sz="2400" b="1" dirty="0" err="1"/>
              <a:t>Transaksi</a:t>
            </a:r>
            <a:r>
              <a:rPr lang="en-GB" sz="2400" b="1" dirty="0"/>
              <a:t> :</a:t>
            </a:r>
          </a:p>
          <a:p>
            <a:pPr marL="232758" indent="-232758"/>
            <a:r>
              <a:rPr lang="en-GB" sz="2400" dirty="0"/>
              <a:t>      </a:t>
            </a:r>
            <a:r>
              <a:rPr lang="en-GB" sz="2400" dirty="0" err="1"/>
              <a:t>Perlengkapan</a:t>
            </a:r>
            <a:r>
              <a:rPr lang="en-GB" sz="2400" dirty="0"/>
              <a:t> + (D) </a:t>
            </a:r>
            <a:r>
              <a:rPr lang="en-GB" sz="2400" dirty="0" err="1"/>
              <a:t>Rp</a:t>
            </a:r>
            <a:r>
              <a:rPr lang="en-GB" sz="2400" dirty="0"/>
              <a:t> 450.000</a:t>
            </a:r>
          </a:p>
          <a:p>
            <a:pPr marL="232758" indent="-232758"/>
            <a:r>
              <a:rPr lang="en-GB" sz="2400" dirty="0"/>
              <a:t>      </a:t>
            </a:r>
            <a:r>
              <a:rPr lang="en-GB" sz="2400" dirty="0" err="1"/>
              <a:t>Kas</a:t>
            </a:r>
            <a:r>
              <a:rPr lang="en-GB" sz="2400" dirty="0"/>
              <a:t> – (K) </a:t>
            </a:r>
            <a:r>
              <a:rPr lang="en-GB" sz="2400" dirty="0" err="1"/>
              <a:t>Rp</a:t>
            </a:r>
            <a:r>
              <a:rPr lang="en-GB" sz="2400" dirty="0"/>
              <a:t> 450.000</a:t>
            </a:r>
          </a:p>
          <a:p>
            <a:pPr marL="232758" indent="-232758"/>
            <a:r>
              <a:rPr lang="en-GB" sz="2400" dirty="0"/>
              <a:t>      </a:t>
            </a:r>
            <a:r>
              <a:rPr lang="en-GB" sz="2400" b="1" dirty="0" err="1"/>
              <a:t>Jurnal</a:t>
            </a:r>
            <a:r>
              <a:rPr lang="en-GB" sz="2400" b="1" dirty="0"/>
              <a:t> </a:t>
            </a:r>
            <a:r>
              <a:rPr lang="en-GB" sz="2400" b="1" dirty="0" err="1"/>
              <a:t>Umum</a:t>
            </a:r>
            <a:r>
              <a:rPr lang="en-GB" sz="2400" b="1" dirty="0"/>
              <a:t> :</a:t>
            </a:r>
            <a:endParaRPr lang="en-GB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045908"/>
              </p:ext>
            </p:extLst>
          </p:nvPr>
        </p:nvGraphicFramePr>
        <p:xfrm>
          <a:off x="721063" y="3546998"/>
          <a:ext cx="10749874" cy="176776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924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Tanggal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562">
                <a:tc>
                  <a:txBody>
                    <a:bodyPr/>
                    <a:lstStyle/>
                    <a:p>
                      <a:r>
                        <a:rPr lang="en-GB" sz="1600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Membeli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secara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tunai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450.000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450.000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729CAB7-B02B-7FEB-F536-B67E35985DB0}"/>
              </a:ext>
            </a:extLst>
          </p:cNvPr>
          <p:cNvSpPr txBox="1"/>
          <p:nvPr/>
        </p:nvSpPr>
        <p:spPr>
          <a:xfrm>
            <a:off x="183632" y="433034"/>
            <a:ext cx="99966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2758" indent="-232758"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12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</a:t>
            </a:r>
            <a:r>
              <a:rPr lang="en-GB" sz="2400" dirty="0" err="1">
                <a:latin typeface="Raleway" panose="020B0604020202020204" charset="0"/>
              </a:rPr>
              <a:t>dibeli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tambahan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perlengkapan</a:t>
            </a:r>
            <a:r>
              <a:rPr lang="en-GB" sz="2400" dirty="0">
                <a:latin typeface="Raleway" panose="020B0604020202020204" charset="0"/>
              </a:rPr>
              <a:t> Rp 450.000 </a:t>
            </a:r>
            <a:r>
              <a:rPr lang="en-GB" sz="2400" dirty="0" err="1">
                <a:latin typeface="Raleway" panose="020B0604020202020204" charset="0"/>
              </a:rPr>
              <a:t>secara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tunai</a:t>
            </a:r>
            <a:endParaRPr lang="en-GB" sz="2400" dirty="0">
              <a:latin typeface="Raleway" panose="020B0604020202020204" charset="0"/>
            </a:endParaRPr>
          </a:p>
          <a:p>
            <a:pPr marL="232758" indent="-232758"/>
            <a:r>
              <a:rPr lang="en-GB" sz="2400" dirty="0"/>
              <a:t>     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48837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08763" y="2291395"/>
            <a:ext cx="90222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26" indent="-228526">
              <a:buFont typeface="Arial" panose="020B0604020202020204" pitchFamily="34" charset="0"/>
              <a:buChar char="•"/>
            </a:pPr>
            <a:r>
              <a:rPr lang="en-GB" sz="2400" b="1" dirty="0" err="1">
                <a:latin typeface="Raleway"/>
              </a:rPr>
              <a:t>Analisis</a:t>
            </a:r>
            <a:r>
              <a:rPr lang="en-GB" sz="2400" b="1" dirty="0">
                <a:latin typeface="Raleway"/>
              </a:rPr>
              <a:t> </a:t>
            </a:r>
            <a:r>
              <a:rPr lang="en-GB" sz="2400" b="1" dirty="0" err="1">
                <a:latin typeface="Raleway"/>
              </a:rPr>
              <a:t>Transaksi</a:t>
            </a:r>
            <a:r>
              <a:rPr lang="en-GB" sz="2400" b="1" dirty="0">
                <a:latin typeface="Raleway"/>
              </a:rPr>
              <a:t> :</a:t>
            </a:r>
          </a:p>
          <a:p>
            <a:r>
              <a:rPr lang="en-GB" sz="2400" dirty="0">
                <a:latin typeface="Raleway"/>
              </a:rPr>
              <a:t>      </a:t>
            </a:r>
            <a:r>
              <a:rPr lang="en-GB" sz="2400" dirty="0" err="1">
                <a:latin typeface="Raleway"/>
              </a:rPr>
              <a:t>Kas</a:t>
            </a:r>
            <a:r>
              <a:rPr lang="en-GB" sz="2400" dirty="0">
                <a:latin typeface="Raleway"/>
              </a:rPr>
              <a:t> + (D)  </a:t>
            </a:r>
            <a:r>
              <a:rPr lang="en-GB" sz="2400" dirty="0" err="1">
                <a:latin typeface="Raleway"/>
              </a:rPr>
              <a:t>Rp</a:t>
            </a:r>
            <a:r>
              <a:rPr lang="en-GB" sz="2400" dirty="0">
                <a:latin typeface="Raleway"/>
              </a:rPr>
              <a:t> 1.700.000</a:t>
            </a:r>
          </a:p>
          <a:p>
            <a:r>
              <a:rPr lang="en-GB" sz="2400" dirty="0">
                <a:latin typeface="Raleway"/>
              </a:rPr>
              <a:t>      </a:t>
            </a:r>
            <a:r>
              <a:rPr lang="en-GB" sz="2400" dirty="0" err="1">
                <a:latin typeface="Raleway"/>
              </a:rPr>
              <a:t>Pendapatan</a:t>
            </a:r>
            <a:r>
              <a:rPr lang="en-GB" sz="2400" dirty="0">
                <a:latin typeface="Raleway"/>
              </a:rPr>
              <a:t> + (K)  </a:t>
            </a:r>
            <a:r>
              <a:rPr lang="en-GB" sz="2400" dirty="0" err="1">
                <a:latin typeface="Raleway"/>
              </a:rPr>
              <a:t>Rp</a:t>
            </a:r>
            <a:r>
              <a:rPr lang="en-GB" sz="2400" dirty="0">
                <a:latin typeface="Raleway"/>
              </a:rPr>
              <a:t> 1.700.000</a:t>
            </a:r>
          </a:p>
          <a:p>
            <a:r>
              <a:rPr lang="en-GB" sz="2400" dirty="0">
                <a:latin typeface="Raleway"/>
              </a:rPr>
              <a:t>      </a:t>
            </a:r>
            <a:r>
              <a:rPr lang="en-GB" sz="2400" b="1" dirty="0" err="1">
                <a:latin typeface="Raleway" panose="020B0604020202020204" charset="0"/>
              </a:rPr>
              <a:t>Jurnal</a:t>
            </a:r>
            <a:r>
              <a:rPr lang="en-GB" sz="2400" b="1" dirty="0">
                <a:latin typeface="Raleway" panose="020B0604020202020204" charset="0"/>
              </a:rPr>
              <a:t> </a:t>
            </a:r>
            <a:r>
              <a:rPr lang="en-GB" sz="2400" b="1" dirty="0" err="1">
                <a:latin typeface="Raleway" panose="020B0604020202020204" charset="0"/>
              </a:rPr>
              <a:t>Umum</a:t>
            </a:r>
            <a:r>
              <a:rPr lang="en-GB" sz="2400" b="1" dirty="0">
                <a:latin typeface="Raleway" panose="020B0604020202020204" charset="0"/>
              </a:rPr>
              <a:t> :</a:t>
            </a:r>
            <a:endParaRPr lang="en-GB" sz="2400" dirty="0">
              <a:latin typeface="Raleway" panose="020B060402020202020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911840"/>
              </p:ext>
            </p:extLst>
          </p:nvPr>
        </p:nvGraphicFramePr>
        <p:xfrm>
          <a:off x="529100" y="4292829"/>
          <a:ext cx="10749874" cy="146296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924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Tanggal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562">
                <a:tc>
                  <a:txBody>
                    <a:bodyPr/>
                    <a:lstStyle/>
                    <a:p>
                      <a:r>
                        <a:rPr lang="en-GB" sz="1600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Menerima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jasa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1.700.000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1.700.000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CB8D43A-C6DA-2264-A991-6C96597CB772}"/>
              </a:ext>
            </a:extLst>
          </p:cNvPr>
          <p:cNvSpPr txBox="1"/>
          <p:nvPr/>
        </p:nvSpPr>
        <p:spPr>
          <a:xfrm>
            <a:off x="438912" y="580011"/>
            <a:ext cx="85222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26" indent="-228526"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16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</a:t>
            </a:r>
            <a:r>
              <a:rPr lang="en-GB" sz="2400" dirty="0" err="1">
                <a:latin typeface="Raleway" panose="020B0604020202020204" charset="0"/>
              </a:rPr>
              <a:t>diterima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tunai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jasa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pengangkutan</a:t>
            </a:r>
            <a:r>
              <a:rPr lang="en-GB" sz="2400" dirty="0">
                <a:latin typeface="Raleway" panose="020B0604020202020204" charset="0"/>
              </a:rPr>
              <a:t> Rp 1.700.000</a:t>
            </a:r>
          </a:p>
        </p:txBody>
      </p:sp>
    </p:spTree>
    <p:extLst>
      <p:ext uri="{BB962C8B-B14F-4D97-AF65-F5344CB8AC3E}">
        <p14:creationId xmlns:p14="http://schemas.microsoft.com/office/powerpoint/2010/main" val="403412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87446" y="2504533"/>
            <a:ext cx="4749289" cy="1208487"/>
          </a:xfrm>
        </p:spPr>
        <p:txBody>
          <a:bodyPr/>
          <a:lstStyle/>
          <a:p>
            <a:pPr marL="232758" indent="-232758">
              <a:buFont typeface="Arial" panose="020B0604020202020204" pitchFamily="34" charset="0"/>
              <a:buChar char="•"/>
            </a:pPr>
            <a:endParaRPr lang="en-GB" sz="2400" dirty="0">
              <a:latin typeface="Raleway" panose="020B0604020202020204" charset="0"/>
            </a:endParaRPr>
          </a:p>
          <a:p>
            <a:pPr marL="232758" indent="-232758"/>
            <a:r>
              <a:rPr lang="en-GB" sz="2400" dirty="0"/>
              <a:t>    </a:t>
            </a:r>
            <a:r>
              <a:rPr lang="en-GB" sz="2400" b="1" dirty="0" err="1"/>
              <a:t>Analisis</a:t>
            </a:r>
            <a:r>
              <a:rPr lang="en-GB" sz="2400" b="1" dirty="0"/>
              <a:t> </a:t>
            </a:r>
            <a:r>
              <a:rPr lang="en-GB" sz="2400" b="1" dirty="0" err="1"/>
              <a:t>Transaksi</a:t>
            </a:r>
            <a:r>
              <a:rPr lang="en-GB" sz="2400" b="1" dirty="0"/>
              <a:t> :</a:t>
            </a:r>
            <a:endParaRPr lang="en-GB" sz="2400" dirty="0"/>
          </a:p>
          <a:p>
            <a:pPr marL="232758" indent="-232758"/>
            <a:r>
              <a:rPr lang="en-GB" sz="2400" dirty="0"/>
              <a:t>    </a:t>
            </a:r>
            <a:r>
              <a:rPr lang="en-GB" sz="2400" dirty="0" err="1"/>
              <a:t>Piutang</a:t>
            </a:r>
            <a:r>
              <a:rPr lang="en-GB" sz="2400" dirty="0"/>
              <a:t> + (D)  </a:t>
            </a:r>
            <a:r>
              <a:rPr lang="en-GB" sz="2400" dirty="0" err="1"/>
              <a:t>Rp</a:t>
            </a:r>
            <a:r>
              <a:rPr lang="en-GB" sz="2400" dirty="0"/>
              <a:t> 1.900.000</a:t>
            </a:r>
          </a:p>
          <a:p>
            <a:pPr marL="232758" indent="-232758"/>
            <a:r>
              <a:rPr lang="en-GB" sz="2400" dirty="0"/>
              <a:t>    </a:t>
            </a:r>
            <a:r>
              <a:rPr lang="en-GB" sz="2400" dirty="0" err="1"/>
              <a:t>Pendapatan</a:t>
            </a:r>
            <a:r>
              <a:rPr lang="en-GB" sz="2400" dirty="0"/>
              <a:t> + (K) </a:t>
            </a:r>
            <a:r>
              <a:rPr lang="en-GB" sz="2400" dirty="0" err="1"/>
              <a:t>Rp</a:t>
            </a:r>
            <a:r>
              <a:rPr lang="en-GB" sz="2400" dirty="0"/>
              <a:t> 1.900.000</a:t>
            </a:r>
          </a:p>
          <a:p>
            <a:pPr marL="232758" indent="-232758"/>
            <a:r>
              <a:rPr lang="en-GB" sz="2400" dirty="0"/>
              <a:t>    </a:t>
            </a:r>
            <a:r>
              <a:rPr lang="en-GB" sz="2400" b="1" dirty="0" err="1"/>
              <a:t>Jurnal</a:t>
            </a:r>
            <a:r>
              <a:rPr lang="en-GB" sz="2400" b="1" dirty="0"/>
              <a:t> </a:t>
            </a:r>
            <a:r>
              <a:rPr lang="en-GB" sz="2400" b="1" dirty="0" err="1"/>
              <a:t>Umum</a:t>
            </a:r>
            <a:r>
              <a:rPr lang="en-GB" sz="2400" b="1" dirty="0"/>
              <a:t> :</a:t>
            </a:r>
            <a:endParaRPr lang="en-GB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808451"/>
              </p:ext>
            </p:extLst>
          </p:nvPr>
        </p:nvGraphicFramePr>
        <p:xfrm>
          <a:off x="628191" y="4456733"/>
          <a:ext cx="10749874" cy="146296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924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Tanggal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562"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en-GB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Mengirim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faktur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1.900.000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1.900.000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4ADE438-0701-F508-E556-93BD43218D93}"/>
              </a:ext>
            </a:extLst>
          </p:cNvPr>
          <p:cNvSpPr txBox="1"/>
          <p:nvPr/>
        </p:nvSpPr>
        <p:spPr>
          <a:xfrm>
            <a:off x="0" y="284691"/>
            <a:ext cx="108508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2758" indent="-232758"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20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</a:t>
            </a:r>
            <a:r>
              <a:rPr lang="en-GB" sz="2400" dirty="0" err="1">
                <a:latin typeface="Raleway" panose="020B0604020202020204" charset="0"/>
              </a:rPr>
              <a:t>telah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diselesaikan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pekerjaan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sebesar</a:t>
            </a:r>
            <a:r>
              <a:rPr lang="en-GB" sz="2400" dirty="0">
                <a:latin typeface="Raleway" panose="020B0604020202020204" charset="0"/>
              </a:rPr>
              <a:t> Rp 1.900.000 dan </a:t>
            </a:r>
            <a:r>
              <a:rPr lang="en-GB" sz="2400" dirty="0" err="1">
                <a:latin typeface="Raleway" panose="020B0604020202020204" charset="0"/>
              </a:rPr>
              <a:t>dikirim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tagihan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kepada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pelanggan</a:t>
            </a:r>
            <a:r>
              <a:rPr lang="en-GB" sz="2400" dirty="0">
                <a:latin typeface="Raleway" panose="020B0604020202020204" charset="0"/>
              </a:rPr>
              <a:t>, </a:t>
            </a:r>
            <a:r>
              <a:rPr lang="en-GB" sz="2400" dirty="0" err="1">
                <a:latin typeface="Raleway" panose="020B0604020202020204" charset="0"/>
              </a:rPr>
              <a:t>pembayaran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seminggu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setelah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pengiriman</a:t>
            </a:r>
            <a:endParaRPr lang="en-GB" sz="2400" dirty="0">
              <a:latin typeface="Raleway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48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753" y="2066235"/>
            <a:ext cx="111811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26" indent="-228526">
              <a:buFont typeface="Arial" panose="020B0604020202020204" pitchFamily="34" charset="0"/>
              <a:buChar char="•"/>
            </a:pPr>
            <a:r>
              <a:rPr lang="en-GB" sz="2400" b="1" dirty="0" err="1">
                <a:latin typeface="Raleway"/>
              </a:rPr>
              <a:t>Analisis</a:t>
            </a:r>
            <a:r>
              <a:rPr lang="en-GB" sz="2400" b="1" dirty="0">
                <a:latin typeface="Raleway"/>
              </a:rPr>
              <a:t> </a:t>
            </a:r>
            <a:r>
              <a:rPr lang="en-GB" sz="2400" b="1" dirty="0" err="1">
                <a:latin typeface="Raleway"/>
              </a:rPr>
              <a:t>Transaksi</a:t>
            </a:r>
            <a:r>
              <a:rPr lang="en-GB" sz="2400" b="1" dirty="0">
                <a:latin typeface="Raleway"/>
              </a:rPr>
              <a:t> :</a:t>
            </a:r>
          </a:p>
          <a:p>
            <a:r>
              <a:rPr lang="en-GB" sz="2400" dirty="0">
                <a:latin typeface="Raleway"/>
              </a:rPr>
              <a:t>    </a:t>
            </a:r>
            <a:r>
              <a:rPr lang="en-GB" sz="2400" dirty="0" err="1">
                <a:latin typeface="Raleway"/>
              </a:rPr>
              <a:t>Hutang</a:t>
            </a:r>
            <a:r>
              <a:rPr lang="en-GB" sz="2400" dirty="0">
                <a:latin typeface="Raleway"/>
              </a:rPr>
              <a:t> – (D)  </a:t>
            </a:r>
            <a:r>
              <a:rPr lang="en-GB" sz="2400" dirty="0" err="1">
                <a:latin typeface="Raleway"/>
              </a:rPr>
              <a:t>Rp</a:t>
            </a:r>
            <a:r>
              <a:rPr lang="en-GB" sz="2400" dirty="0">
                <a:latin typeface="Raleway"/>
              </a:rPr>
              <a:t> 1.750.000</a:t>
            </a:r>
          </a:p>
          <a:p>
            <a:r>
              <a:rPr lang="en-GB" sz="2400" dirty="0">
                <a:latin typeface="Raleway"/>
              </a:rPr>
              <a:t>    </a:t>
            </a:r>
            <a:r>
              <a:rPr lang="en-GB" sz="2400" dirty="0" err="1">
                <a:latin typeface="Raleway"/>
              </a:rPr>
              <a:t>Kas</a:t>
            </a:r>
            <a:r>
              <a:rPr lang="en-GB" sz="2400" dirty="0">
                <a:latin typeface="Raleway"/>
              </a:rPr>
              <a:t> – (K)  </a:t>
            </a:r>
            <a:r>
              <a:rPr lang="en-GB" sz="2400" dirty="0" err="1">
                <a:latin typeface="Raleway"/>
              </a:rPr>
              <a:t>Rp</a:t>
            </a:r>
            <a:r>
              <a:rPr lang="en-GB" sz="2400" dirty="0">
                <a:latin typeface="Raleway"/>
              </a:rPr>
              <a:t> 1.750.000</a:t>
            </a:r>
          </a:p>
          <a:p>
            <a:r>
              <a:rPr lang="en-GB" sz="2400" dirty="0">
                <a:latin typeface="Raleway"/>
              </a:rPr>
              <a:t>    </a:t>
            </a:r>
            <a:r>
              <a:rPr lang="en-GB" sz="2400" b="1" dirty="0" err="1">
                <a:latin typeface="Raleway"/>
              </a:rPr>
              <a:t>Jurnal</a:t>
            </a:r>
            <a:r>
              <a:rPr lang="en-GB" sz="2400" b="1" dirty="0">
                <a:latin typeface="Raleway"/>
              </a:rPr>
              <a:t> </a:t>
            </a:r>
            <a:r>
              <a:rPr lang="en-GB" sz="2400" b="1" dirty="0" err="1">
                <a:latin typeface="Raleway"/>
              </a:rPr>
              <a:t>Umum</a:t>
            </a:r>
            <a:r>
              <a:rPr lang="en-GB" sz="2400" b="1" dirty="0">
                <a:latin typeface="Raleway"/>
              </a:rPr>
              <a:t> :</a:t>
            </a:r>
            <a:endParaRPr lang="en-GB" sz="2400" dirty="0">
              <a:latin typeface="Raleway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619760"/>
              </p:ext>
            </p:extLst>
          </p:nvPr>
        </p:nvGraphicFramePr>
        <p:xfrm>
          <a:off x="567233" y="3967003"/>
          <a:ext cx="10749874" cy="207256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5333">
                <a:tc gridSpan="2">
                  <a:txBody>
                    <a:bodyPr/>
                    <a:lstStyle/>
                    <a:p>
                      <a:pPr algn="ctr"/>
                      <a:r>
                        <a:rPr lang="en-GB" sz="2400" dirty="0" err="1">
                          <a:solidFill>
                            <a:schemeClr val="tx1"/>
                          </a:solidFill>
                        </a:rPr>
                        <a:t>Tanggal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err="1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562">
                <a:tc>
                  <a:txBody>
                    <a:bodyPr/>
                    <a:lstStyle/>
                    <a:p>
                      <a:r>
                        <a:rPr lang="en-GB" sz="1600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err="1">
                          <a:solidFill>
                            <a:schemeClr val="tx1"/>
                          </a:solidFill>
                        </a:rPr>
                        <a:t>Hutang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40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400" dirty="0" err="1">
                          <a:solidFill>
                            <a:schemeClr val="tx1"/>
                          </a:solidFill>
                        </a:rPr>
                        <a:t>Membayar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400" baseline="0" dirty="0" err="1">
                          <a:solidFill>
                            <a:schemeClr val="tx1"/>
                          </a:solidFill>
                        </a:rPr>
                        <a:t>hutang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400" baseline="0" dirty="0" err="1">
                          <a:solidFill>
                            <a:schemeClr val="tx1"/>
                          </a:solidFill>
                        </a:rPr>
                        <a:t>atas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400" baseline="0" dirty="0" err="1">
                          <a:solidFill>
                            <a:schemeClr val="tx1"/>
                          </a:solidFill>
                        </a:rPr>
                        <a:t>pembelian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400" baseline="0" dirty="0" err="1">
                          <a:solidFill>
                            <a:schemeClr val="tx1"/>
                          </a:solidFill>
                        </a:rPr>
                        <a:t>peralatan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1.750.000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4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 1.750.000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408E1D8-1D9D-BBDA-74CE-CAFB210090D2}"/>
              </a:ext>
            </a:extLst>
          </p:cNvPr>
          <p:cNvSpPr txBox="1"/>
          <p:nvPr/>
        </p:nvSpPr>
        <p:spPr>
          <a:xfrm>
            <a:off x="85344" y="676579"/>
            <a:ext cx="96102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26" indent="-228526"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22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</a:t>
            </a:r>
            <a:r>
              <a:rPr lang="en-GB" sz="2400" dirty="0" err="1">
                <a:latin typeface="Raleway" panose="020B0604020202020204" charset="0"/>
              </a:rPr>
              <a:t>dibayar</a:t>
            </a:r>
            <a:r>
              <a:rPr lang="en-GB" sz="2400" dirty="0">
                <a:latin typeface="Raleway" panose="020B0604020202020204" charset="0"/>
              </a:rPr>
              <a:t> utang </a:t>
            </a:r>
            <a:r>
              <a:rPr lang="en-GB" sz="2400" dirty="0" err="1">
                <a:latin typeface="Raleway" panose="020B0604020202020204" charset="0"/>
              </a:rPr>
              <a:t>atas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pembelian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peralatan</a:t>
            </a:r>
            <a:r>
              <a:rPr lang="en-GB" sz="2400" dirty="0">
                <a:latin typeface="Raleway" panose="020B0604020202020204" charset="0"/>
              </a:rPr>
              <a:t> Rp 1.750.000</a:t>
            </a:r>
          </a:p>
        </p:txBody>
      </p:sp>
    </p:spTree>
    <p:extLst>
      <p:ext uri="{BB962C8B-B14F-4D97-AF65-F5344CB8AC3E}">
        <p14:creationId xmlns:p14="http://schemas.microsoft.com/office/powerpoint/2010/main" val="332523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1012" y="2080600"/>
            <a:ext cx="12188238" cy="1190514"/>
          </a:xfrm>
        </p:spPr>
        <p:txBody>
          <a:bodyPr/>
          <a:lstStyle/>
          <a:p>
            <a:pPr marL="232758" indent="-232758">
              <a:buFont typeface="Arial" panose="020B0604020202020204" pitchFamily="34" charset="0"/>
              <a:buChar char="•"/>
            </a:pPr>
            <a:r>
              <a:rPr lang="en-GB" sz="2400" b="1" dirty="0" err="1">
                <a:latin typeface="Raleway" panose="020B0604020202020204" charset="0"/>
              </a:rPr>
              <a:t>Analisis</a:t>
            </a:r>
            <a:r>
              <a:rPr lang="en-GB" sz="2400" b="1" dirty="0">
                <a:latin typeface="Raleway" panose="020B0604020202020204" charset="0"/>
              </a:rPr>
              <a:t> </a:t>
            </a:r>
            <a:r>
              <a:rPr lang="en-GB" sz="2400" b="1" dirty="0" err="1">
                <a:latin typeface="Raleway" panose="020B0604020202020204" charset="0"/>
              </a:rPr>
              <a:t>Transaksi</a:t>
            </a:r>
            <a:r>
              <a:rPr lang="en-GB" sz="2400" b="1" dirty="0">
                <a:latin typeface="Raleway" panose="020B0604020202020204" charset="0"/>
              </a:rPr>
              <a:t> :</a:t>
            </a:r>
          </a:p>
          <a:p>
            <a:pPr marL="232758" indent="-232758"/>
            <a:r>
              <a:rPr lang="en-GB" sz="2400" b="1" dirty="0">
                <a:latin typeface="Raleway" panose="020B0604020202020204" charset="0"/>
              </a:rPr>
              <a:t>    </a:t>
            </a:r>
            <a:r>
              <a:rPr lang="en-GB" sz="2400" dirty="0" err="1">
                <a:latin typeface="Raleway" panose="020B0604020202020204" charset="0"/>
              </a:rPr>
              <a:t>Kas</a:t>
            </a:r>
            <a:r>
              <a:rPr lang="en-GB" sz="2400" dirty="0">
                <a:latin typeface="Raleway" panose="020B0604020202020204" charset="0"/>
              </a:rPr>
              <a:t> + (D)  </a:t>
            </a:r>
            <a:r>
              <a:rPr lang="en-GB" sz="2400" dirty="0" err="1">
                <a:latin typeface="Raleway" panose="020B0604020202020204" charset="0"/>
              </a:rPr>
              <a:t>Rp</a:t>
            </a:r>
            <a:r>
              <a:rPr lang="en-GB" sz="2400" dirty="0">
                <a:latin typeface="Raleway" panose="020B0604020202020204" charset="0"/>
              </a:rPr>
              <a:t> 400.000</a:t>
            </a:r>
          </a:p>
          <a:p>
            <a:pPr marL="232758" indent="-232758"/>
            <a:r>
              <a:rPr lang="en-GB" sz="2400" dirty="0">
                <a:latin typeface="Raleway" panose="020B0604020202020204" charset="0"/>
              </a:rPr>
              <a:t>    </a:t>
            </a:r>
            <a:r>
              <a:rPr lang="en-GB" sz="2400" dirty="0" err="1">
                <a:latin typeface="Raleway" panose="020B0604020202020204" charset="0"/>
              </a:rPr>
              <a:t>Piutang</a:t>
            </a:r>
            <a:r>
              <a:rPr lang="en-GB" sz="2400" dirty="0">
                <a:latin typeface="Raleway" panose="020B0604020202020204" charset="0"/>
              </a:rPr>
              <a:t> – (K)  </a:t>
            </a:r>
            <a:r>
              <a:rPr lang="en-GB" sz="2400" dirty="0" err="1">
                <a:latin typeface="Raleway" panose="020B0604020202020204" charset="0"/>
              </a:rPr>
              <a:t>Rp</a:t>
            </a:r>
            <a:r>
              <a:rPr lang="en-GB" sz="2400" dirty="0">
                <a:latin typeface="Raleway" panose="020B0604020202020204" charset="0"/>
              </a:rPr>
              <a:t> 400.000</a:t>
            </a:r>
          </a:p>
          <a:p>
            <a:pPr marL="232758" indent="-232758"/>
            <a:r>
              <a:rPr lang="en-GB" sz="2400" dirty="0">
                <a:latin typeface="Raleway" panose="020B0604020202020204" charset="0"/>
              </a:rPr>
              <a:t>    </a:t>
            </a:r>
            <a:r>
              <a:rPr lang="en-GB" sz="2400" b="1" dirty="0" err="1">
                <a:latin typeface="Raleway" panose="020B0604020202020204" charset="0"/>
              </a:rPr>
              <a:t>Jurnal</a:t>
            </a:r>
            <a:r>
              <a:rPr lang="en-GB" sz="2400" b="1" dirty="0">
                <a:latin typeface="Raleway" panose="020B0604020202020204" charset="0"/>
              </a:rPr>
              <a:t> </a:t>
            </a:r>
            <a:r>
              <a:rPr lang="en-GB" sz="2400" b="1" dirty="0" err="1">
                <a:latin typeface="Raleway" panose="020B0604020202020204" charset="0"/>
              </a:rPr>
              <a:t>Umum</a:t>
            </a:r>
            <a:r>
              <a:rPr lang="en-GB" sz="2400" b="1" dirty="0">
                <a:latin typeface="Raleway" panose="020B0604020202020204" charset="0"/>
              </a:rPr>
              <a:t> :</a:t>
            </a:r>
            <a:endParaRPr lang="en-GB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08174"/>
              </p:ext>
            </p:extLst>
          </p:nvPr>
        </p:nvGraphicFramePr>
        <p:xfrm>
          <a:off x="484996" y="3877737"/>
          <a:ext cx="10749874" cy="146296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924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Tanggal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562">
                <a:tc>
                  <a:txBody>
                    <a:bodyPr/>
                    <a:lstStyle/>
                    <a:p>
                      <a:r>
                        <a:rPr lang="en-GB" sz="1600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Diterima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jasa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400.000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400.000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E172B6-3F3D-A2F3-F02D-C3E4EEF9FAAF}"/>
              </a:ext>
            </a:extLst>
          </p:cNvPr>
          <p:cNvSpPr txBox="1"/>
          <p:nvPr/>
        </p:nvSpPr>
        <p:spPr>
          <a:xfrm>
            <a:off x="94852" y="761923"/>
            <a:ext cx="118411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2758" indent="-232758"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28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</a:t>
            </a:r>
            <a:r>
              <a:rPr lang="en-GB" sz="2400" dirty="0" err="1">
                <a:latin typeface="Raleway" panose="020B0604020202020204" charset="0"/>
              </a:rPr>
              <a:t>diterima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pembayaran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sebagian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tagihan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dari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debitur</a:t>
            </a:r>
            <a:r>
              <a:rPr lang="en-GB" sz="2400" dirty="0">
                <a:latin typeface="Raleway" panose="020B0604020202020204" charset="0"/>
              </a:rPr>
              <a:t> Rp 400.000</a:t>
            </a:r>
          </a:p>
        </p:txBody>
      </p:sp>
    </p:spTree>
    <p:extLst>
      <p:ext uri="{BB962C8B-B14F-4D97-AF65-F5344CB8AC3E}">
        <p14:creationId xmlns:p14="http://schemas.microsoft.com/office/powerpoint/2010/main" val="314532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03300" y="1866519"/>
            <a:ext cx="4952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26" indent="-228526">
              <a:buFont typeface="Arial" panose="020B0604020202020204" pitchFamily="34" charset="0"/>
              <a:buChar char="•"/>
            </a:pPr>
            <a:r>
              <a:rPr lang="en-GB" sz="2400" b="1" dirty="0" err="1">
                <a:latin typeface="Raleway"/>
              </a:rPr>
              <a:t>Analisis</a:t>
            </a:r>
            <a:r>
              <a:rPr lang="en-GB" sz="2400" b="1" dirty="0">
                <a:latin typeface="Raleway"/>
              </a:rPr>
              <a:t> </a:t>
            </a:r>
            <a:r>
              <a:rPr lang="en-GB" sz="2400" b="1" dirty="0" err="1">
                <a:latin typeface="Raleway"/>
              </a:rPr>
              <a:t>Transaksi</a:t>
            </a:r>
            <a:r>
              <a:rPr lang="en-GB" sz="2400" b="1" dirty="0">
                <a:latin typeface="Raleway"/>
              </a:rPr>
              <a:t> :</a:t>
            </a:r>
          </a:p>
          <a:p>
            <a:r>
              <a:rPr lang="en-GB" sz="2400" dirty="0">
                <a:latin typeface="Raleway"/>
              </a:rPr>
              <a:t>    Beban </a:t>
            </a:r>
            <a:r>
              <a:rPr lang="en-GB" sz="2400" dirty="0" err="1">
                <a:latin typeface="Raleway"/>
              </a:rPr>
              <a:t>Gaji</a:t>
            </a:r>
            <a:r>
              <a:rPr lang="en-GB" sz="2400" dirty="0">
                <a:latin typeface="Raleway"/>
              </a:rPr>
              <a:t> + (D)  </a:t>
            </a:r>
            <a:r>
              <a:rPr lang="en-GB" sz="2400" dirty="0" err="1">
                <a:latin typeface="Raleway"/>
              </a:rPr>
              <a:t>Rp</a:t>
            </a:r>
            <a:r>
              <a:rPr lang="en-GB" sz="2400" dirty="0">
                <a:latin typeface="Raleway"/>
              </a:rPr>
              <a:t> 1.850.000</a:t>
            </a:r>
          </a:p>
          <a:p>
            <a:r>
              <a:rPr lang="en-GB" sz="2400" dirty="0">
                <a:latin typeface="Raleway"/>
              </a:rPr>
              <a:t>    </a:t>
            </a:r>
            <a:r>
              <a:rPr lang="en-GB" sz="2400" dirty="0" err="1">
                <a:latin typeface="Raleway"/>
              </a:rPr>
              <a:t>Kas</a:t>
            </a:r>
            <a:r>
              <a:rPr lang="en-GB" sz="2400" dirty="0">
                <a:latin typeface="Raleway"/>
              </a:rPr>
              <a:t> – (K)  </a:t>
            </a:r>
            <a:r>
              <a:rPr lang="en-GB" sz="2400" dirty="0" err="1">
                <a:latin typeface="Raleway"/>
              </a:rPr>
              <a:t>Rp</a:t>
            </a:r>
            <a:r>
              <a:rPr lang="en-GB" sz="2400" dirty="0">
                <a:latin typeface="Raleway"/>
              </a:rPr>
              <a:t> 1.850.000</a:t>
            </a:r>
          </a:p>
          <a:p>
            <a:r>
              <a:rPr lang="en-GB" sz="2400" dirty="0">
                <a:latin typeface="Raleway"/>
              </a:rPr>
              <a:t>    </a:t>
            </a:r>
            <a:r>
              <a:rPr lang="en-GB" sz="2400" b="1" dirty="0" err="1">
                <a:latin typeface="Raleway"/>
              </a:rPr>
              <a:t>Jurnal</a:t>
            </a:r>
            <a:r>
              <a:rPr lang="en-GB" sz="2400" b="1" dirty="0">
                <a:latin typeface="Raleway"/>
              </a:rPr>
              <a:t> </a:t>
            </a:r>
            <a:r>
              <a:rPr lang="en-GB" sz="2400" b="1" dirty="0" err="1">
                <a:latin typeface="Raleway"/>
              </a:rPr>
              <a:t>Umum</a:t>
            </a:r>
            <a:r>
              <a:rPr lang="en-GB" sz="2400" b="1" dirty="0">
                <a:latin typeface="Raleway"/>
              </a:rPr>
              <a:t> :</a:t>
            </a:r>
            <a:endParaRPr lang="en-GB" sz="2400" dirty="0">
              <a:latin typeface="Raleway" panose="020B060402020202020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691855"/>
              </p:ext>
            </p:extLst>
          </p:nvPr>
        </p:nvGraphicFramePr>
        <p:xfrm>
          <a:off x="721063" y="4399615"/>
          <a:ext cx="10749874" cy="146296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5333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Tanggal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Keterangan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562">
                <a:tc>
                  <a:txBody>
                    <a:bodyPr/>
                    <a:lstStyle/>
                    <a:p>
                      <a:r>
                        <a:rPr lang="en-GB" sz="1600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Beban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Gaji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Membayar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gaji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</a:rPr>
                        <a:t>karyawan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1.850.000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1.850.000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57F5072-F8A1-545A-556A-8B9C0145109B}"/>
              </a:ext>
            </a:extLst>
          </p:cNvPr>
          <p:cNvSpPr txBox="1"/>
          <p:nvPr/>
        </p:nvSpPr>
        <p:spPr>
          <a:xfrm>
            <a:off x="365760" y="766310"/>
            <a:ext cx="6827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526" indent="-228526"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30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</a:t>
            </a:r>
            <a:r>
              <a:rPr lang="en-GB" sz="2400" dirty="0" err="1">
                <a:latin typeface="Raleway" panose="020B0604020202020204" charset="0"/>
              </a:rPr>
              <a:t>dibayar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gaji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karyawan</a:t>
            </a:r>
            <a:r>
              <a:rPr lang="en-GB" sz="2400" dirty="0">
                <a:latin typeface="Raleway" panose="020B0604020202020204" charset="0"/>
              </a:rPr>
              <a:t> Rp 1.850.000</a:t>
            </a:r>
            <a:endParaRPr lang="en-GB" sz="2400" dirty="0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73809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3197989" y="1684362"/>
            <a:ext cx="7206976" cy="1413398"/>
          </a:xfrm>
        </p:spPr>
        <p:txBody>
          <a:bodyPr/>
          <a:lstStyle/>
          <a:p>
            <a:pPr marL="232758" indent="-232758">
              <a:buSzPct val="90000"/>
              <a:buFont typeface="Arial" panose="020B0604020202020204" pitchFamily="34" charset="0"/>
              <a:buChar char="•"/>
            </a:pPr>
            <a:r>
              <a:rPr lang="en-GB" sz="2400" b="1" dirty="0" err="1"/>
              <a:t>Analisis</a:t>
            </a:r>
            <a:r>
              <a:rPr lang="en-GB" sz="2400" b="1" dirty="0"/>
              <a:t> </a:t>
            </a:r>
            <a:r>
              <a:rPr lang="en-GB" sz="2400" b="1" dirty="0" err="1"/>
              <a:t>Transaksi</a:t>
            </a:r>
            <a:r>
              <a:rPr lang="en-GB" sz="2400" b="1" dirty="0"/>
              <a:t> :</a:t>
            </a:r>
          </a:p>
          <a:p>
            <a:pPr marL="232758" indent="-232758">
              <a:buSzPct val="90000"/>
            </a:pPr>
            <a:r>
              <a:rPr lang="en-GB" sz="2400" dirty="0"/>
              <a:t>    Beban </a:t>
            </a:r>
            <a:r>
              <a:rPr lang="en-GB" sz="2400" dirty="0" err="1"/>
              <a:t>Perlengkapan</a:t>
            </a:r>
            <a:r>
              <a:rPr lang="en-GB" sz="2400" dirty="0"/>
              <a:t> + (D) </a:t>
            </a:r>
            <a:r>
              <a:rPr lang="en-GB" sz="2400" dirty="0" err="1"/>
              <a:t>Rp</a:t>
            </a:r>
            <a:r>
              <a:rPr lang="en-GB" sz="2400" dirty="0"/>
              <a:t> 200.000</a:t>
            </a:r>
          </a:p>
          <a:p>
            <a:pPr marL="232758" indent="-232758">
              <a:buSzPct val="90000"/>
            </a:pPr>
            <a:r>
              <a:rPr lang="en-GB" sz="2400" dirty="0"/>
              <a:t>    </a:t>
            </a:r>
            <a:r>
              <a:rPr lang="en-GB" sz="2400" dirty="0" err="1"/>
              <a:t>Perlengkapan</a:t>
            </a:r>
            <a:r>
              <a:rPr lang="en-GB" sz="2400" dirty="0"/>
              <a:t> – (K) </a:t>
            </a:r>
            <a:r>
              <a:rPr lang="en-GB" sz="2400" dirty="0" err="1"/>
              <a:t>Rp</a:t>
            </a:r>
            <a:r>
              <a:rPr lang="en-GB" sz="2400" dirty="0"/>
              <a:t> 200.000</a:t>
            </a:r>
          </a:p>
          <a:p>
            <a:pPr marL="232758" indent="-232758">
              <a:buSzPct val="90000"/>
            </a:pPr>
            <a:r>
              <a:rPr lang="en-GB" sz="2400" b="1" dirty="0"/>
              <a:t>    </a:t>
            </a:r>
            <a:r>
              <a:rPr lang="en-GB" sz="2400" b="1" dirty="0" err="1"/>
              <a:t>Jurnal</a:t>
            </a:r>
            <a:r>
              <a:rPr lang="en-GB" sz="2400" b="1" dirty="0"/>
              <a:t> </a:t>
            </a:r>
            <a:r>
              <a:rPr lang="en-GB" sz="2400" b="1" dirty="0" err="1"/>
              <a:t>Umum</a:t>
            </a:r>
            <a:r>
              <a:rPr lang="en-GB" sz="2400" b="1" dirty="0"/>
              <a:t> 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862811"/>
              </p:ext>
            </p:extLst>
          </p:nvPr>
        </p:nvGraphicFramePr>
        <p:xfrm>
          <a:off x="721063" y="3966348"/>
          <a:ext cx="10749874" cy="146296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959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7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924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Tanggal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Keterangan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bg1"/>
                          </a:solidFill>
                        </a:rPr>
                        <a:t>Ref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bg1"/>
                          </a:solidFill>
                        </a:rPr>
                        <a:t>Debit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Kredit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562"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2020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Beban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terpakai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200.000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200.000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A06AEEA-40BB-1F6E-430D-925056B7C5FE}"/>
              </a:ext>
            </a:extLst>
          </p:cNvPr>
          <p:cNvSpPr txBox="1"/>
          <p:nvPr/>
        </p:nvSpPr>
        <p:spPr>
          <a:xfrm>
            <a:off x="512064" y="455625"/>
            <a:ext cx="6827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2758" indent="-232758">
              <a:buSzPct val="90000"/>
              <a:buFont typeface="Arial" panose="020B0604020202020204" pitchFamily="34" charset="0"/>
              <a:buChar char="•"/>
            </a:pPr>
            <a:r>
              <a:rPr lang="en-GB" sz="2400" dirty="0">
                <a:latin typeface="Raleway" panose="020B0604020202020204" charset="0"/>
              </a:rPr>
              <a:t>31 </a:t>
            </a:r>
            <a:r>
              <a:rPr lang="en-GB" sz="2400" dirty="0" err="1">
                <a:latin typeface="Raleway" panose="020B0604020202020204" charset="0"/>
              </a:rPr>
              <a:t>Agustus</a:t>
            </a:r>
            <a:r>
              <a:rPr lang="en-GB" sz="2400" dirty="0">
                <a:latin typeface="Raleway" panose="020B0604020202020204" charset="0"/>
              </a:rPr>
              <a:t> 2020, </a:t>
            </a:r>
            <a:r>
              <a:rPr lang="en-GB" sz="2400" dirty="0" err="1">
                <a:latin typeface="Raleway" panose="020B0604020202020204" charset="0"/>
              </a:rPr>
              <a:t>perlengkapan</a:t>
            </a:r>
            <a:r>
              <a:rPr lang="en-GB" sz="2400" dirty="0">
                <a:latin typeface="Raleway" panose="020B0604020202020204" charset="0"/>
              </a:rPr>
              <a:t> yang </a:t>
            </a:r>
            <a:r>
              <a:rPr lang="en-GB" sz="2400" dirty="0" err="1">
                <a:latin typeface="Raleway" panose="020B0604020202020204" charset="0"/>
              </a:rPr>
              <a:t>terpakai</a:t>
            </a:r>
            <a:r>
              <a:rPr lang="en-GB" sz="2400" dirty="0">
                <a:latin typeface="Raleway" panose="020B0604020202020204" charset="0"/>
              </a:rPr>
              <a:t> </a:t>
            </a:r>
            <a:r>
              <a:rPr lang="en-GB" sz="2400" dirty="0" err="1">
                <a:latin typeface="Raleway" panose="020B0604020202020204" charset="0"/>
              </a:rPr>
              <a:t>sebesar</a:t>
            </a:r>
            <a:r>
              <a:rPr lang="en-GB" sz="2400" dirty="0">
                <a:latin typeface="Raleway" panose="020B0604020202020204" charset="0"/>
              </a:rPr>
              <a:t> Rp 200.000</a:t>
            </a:r>
          </a:p>
        </p:txBody>
      </p:sp>
    </p:spTree>
    <p:extLst>
      <p:ext uri="{BB962C8B-B14F-4D97-AF65-F5344CB8AC3E}">
        <p14:creationId xmlns:p14="http://schemas.microsoft.com/office/powerpoint/2010/main" val="12215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1" y="0"/>
            <a:ext cx="12188238" cy="830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99" b="1" dirty="0"/>
              <a:t>MITRA USAHA</a:t>
            </a:r>
          </a:p>
          <a:p>
            <a:pPr algn="ctr"/>
            <a:r>
              <a:rPr lang="en-GB" sz="1599" b="1" dirty="0"/>
              <a:t>JURNAL UMUM</a:t>
            </a:r>
          </a:p>
          <a:p>
            <a:pPr algn="ctr"/>
            <a:r>
              <a:rPr lang="en-GB" sz="1599" b="1" dirty="0"/>
              <a:t>PERIODE AGUSTUS 2020</a:t>
            </a:r>
            <a:endParaRPr lang="en-GB" sz="2133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635467"/>
              </p:ext>
            </p:extLst>
          </p:nvPr>
        </p:nvGraphicFramePr>
        <p:xfrm>
          <a:off x="190500" y="779880"/>
          <a:ext cx="11734800" cy="8046492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112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7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8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30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90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647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Tanggal</a:t>
                      </a:r>
                      <a:endParaRPr lang="en-GB" sz="2000" b="1" dirty="0">
                        <a:solidFill>
                          <a:schemeClr val="bg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Keterangan</a:t>
                      </a:r>
                      <a:endParaRPr lang="en-GB" sz="2000" b="1" dirty="0">
                        <a:solidFill>
                          <a:schemeClr val="bg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Reff</a:t>
                      </a:r>
                      <a:endParaRPr lang="en-GB" sz="2000" b="1" dirty="0">
                        <a:solidFill>
                          <a:schemeClr val="bg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bg1"/>
                          </a:solidFill>
                        </a:rPr>
                        <a:t>Debit</a:t>
                      </a:r>
                      <a:endParaRPr lang="en-GB" sz="2000" b="1" dirty="0">
                        <a:solidFill>
                          <a:schemeClr val="bg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Kredit</a:t>
                      </a:r>
                      <a:endParaRPr lang="en-GB" sz="2000" b="1" dirty="0">
                        <a:solidFill>
                          <a:schemeClr val="bg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6941">
                <a:tc rowSpan="5"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2020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Peralatan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Modal</a:t>
                      </a: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(Modal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Awal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750.000.000</a:t>
                      </a: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25.000.000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775.00.000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177">
                <a:tc vMerge="1">
                  <a:txBody>
                    <a:bodyPr/>
                    <a:lstStyle/>
                    <a:p>
                      <a:endParaRPr lang="en-GB" sz="1200" dirty="0">
                        <a:latin typeface="Raleway"/>
                      </a:endParaRP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Sewa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dibayar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dimuka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Menyewa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gedung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untuk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dua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tahun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18.000.000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18.000.000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4471">
                <a:tc vMerge="1">
                  <a:txBody>
                    <a:bodyPr/>
                    <a:lstStyle/>
                    <a:p>
                      <a:endParaRPr lang="en-GB" sz="1200" dirty="0">
                        <a:latin typeface="Raleway"/>
                      </a:endParaRP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Membeli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secara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tunai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Peralatan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Hutang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Membeli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peralatan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secara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kredit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1.700.000</a:t>
                      </a: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  <a:latin typeface="Raleway"/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Raleway"/>
                        </a:rPr>
                        <a:t>     3.500.000</a:t>
                      </a: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1.700.000</a:t>
                      </a: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3.500.000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0706">
                <a:tc vMerge="1">
                  <a:txBody>
                    <a:bodyPr/>
                    <a:lstStyle/>
                    <a:p>
                      <a:endParaRPr lang="en-GB" sz="1200" dirty="0">
                        <a:latin typeface="Raleway"/>
                      </a:endParaRP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Menerima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jasa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sisanya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mengirim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faktur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   350.000</a:t>
                      </a:r>
                    </a:p>
                    <a:p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1.600.000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1.950.000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3177">
                <a:tc vMerge="1">
                  <a:txBody>
                    <a:bodyPr/>
                    <a:lstStyle/>
                    <a:p>
                      <a:endParaRPr lang="en-GB" sz="1200" dirty="0">
                        <a:latin typeface="Raleway"/>
                      </a:endParaRP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Membeli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secara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tunai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   450.000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  450.000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86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799184"/>
              </p:ext>
            </p:extLst>
          </p:nvPr>
        </p:nvGraphicFramePr>
        <p:xfrm>
          <a:off x="529102" y="0"/>
          <a:ext cx="11133795" cy="7748275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1055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5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1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5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995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647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Tanggal</a:t>
                      </a:r>
                      <a:endParaRPr lang="en-GB" sz="2000" b="1" dirty="0">
                        <a:solidFill>
                          <a:schemeClr val="bg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Keterangan</a:t>
                      </a:r>
                      <a:endParaRPr lang="en-GB" sz="2000" b="1" dirty="0">
                        <a:solidFill>
                          <a:schemeClr val="bg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Reff</a:t>
                      </a:r>
                      <a:endParaRPr lang="en-GB" sz="2000" b="1" dirty="0">
                        <a:solidFill>
                          <a:schemeClr val="bg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bg1"/>
                          </a:solidFill>
                        </a:rPr>
                        <a:t>Debit</a:t>
                      </a:r>
                      <a:endParaRPr lang="en-GB" sz="2000" b="1" dirty="0">
                        <a:solidFill>
                          <a:schemeClr val="bg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bg1"/>
                          </a:solidFill>
                        </a:rPr>
                        <a:t>Kredit</a:t>
                      </a:r>
                      <a:endParaRPr lang="en-GB" sz="2000" b="1" dirty="0">
                        <a:solidFill>
                          <a:schemeClr val="bg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177">
                <a:tc rowSpan="7"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Agustus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2020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Menerima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jasa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1.700.000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1.700.000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177">
                <a:tc vMerge="1">
                  <a:txBody>
                    <a:bodyPr/>
                    <a:lstStyle/>
                    <a:p>
                      <a:endParaRPr lang="en-GB" sz="1200" dirty="0">
                        <a:latin typeface="Raleway"/>
                      </a:endParaRP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Pendapatan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Mengirim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faktur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1.900.000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1.900.000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6941">
                <a:tc vMerge="1">
                  <a:txBody>
                    <a:bodyPr/>
                    <a:lstStyle/>
                    <a:p>
                      <a:endParaRPr lang="en-GB" sz="1200" dirty="0">
                        <a:latin typeface="Raleway"/>
                      </a:endParaRP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Hutang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Membayar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hutang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atas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pembelian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peralatan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1.750.000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1.750.000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262">
                <a:tc vMerge="1">
                  <a:txBody>
                    <a:bodyPr/>
                    <a:lstStyle/>
                    <a:p>
                      <a:endParaRPr lang="en-GB" sz="1200" dirty="0">
                        <a:latin typeface="Raleway"/>
                      </a:endParaRP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Diterima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piutang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jasa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baseline="0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   400.000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   400.000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3177">
                <a:tc vMerge="1">
                  <a:txBody>
                    <a:bodyPr/>
                    <a:lstStyle/>
                    <a:p>
                      <a:endParaRPr lang="en-GB" sz="1200" dirty="0">
                        <a:latin typeface="Raleway"/>
                      </a:endParaRP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Beban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Gaji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Kas</a:t>
                      </a:r>
                      <a:endParaRPr lang="en-GB" sz="20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Membayar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gaji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baseline="0" dirty="0" err="1">
                          <a:solidFill>
                            <a:schemeClr val="tx1"/>
                          </a:solidFill>
                        </a:rPr>
                        <a:t>karyawan</a:t>
                      </a:r>
                      <a:r>
                        <a:rPr lang="en-GB" sz="2000" b="1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1.850.000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1.850.000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3177">
                <a:tc v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bg2"/>
                        </a:solidFill>
                        <a:latin typeface="Raleway"/>
                      </a:endParaRP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Beban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Pemakaian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perlengkapan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   200.000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       200.000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301">
                <a:tc v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bg2"/>
                        </a:solidFill>
                        <a:latin typeface="Raleway"/>
                      </a:endParaRP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JUMLAH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bg2"/>
                        </a:solidFill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808.400.000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Rp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808.400.000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Raleway"/>
                      </a:endParaRPr>
                    </a:p>
                  </a:txBody>
                  <a:tcPr marL="121882" marR="121882" marT="60941" marB="60941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21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8">
            <a:extLst>
              <a:ext uri="{FF2B5EF4-FFF2-40B4-BE49-F238E27FC236}">
                <a16:creationId xmlns:a16="http://schemas.microsoft.com/office/drawing/2014/main" id="{46F04FA3-D9E1-C8AA-7D91-71BA7BFA7BC5}"/>
              </a:ext>
            </a:extLst>
          </p:cNvPr>
          <p:cNvSpPr txBox="1">
            <a:spLocks noChangeArrowheads="1"/>
          </p:cNvSpPr>
          <p:nvPr/>
        </p:nvSpPr>
        <p:spPr>
          <a:xfrm>
            <a:off x="1394165" y="2800350"/>
            <a:ext cx="9403670" cy="6286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72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POSTING KE BUKU BESAR</a:t>
            </a:r>
            <a:endParaRPr lang="id-ID" sz="7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94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2A6E9A-7BA8-2F9F-DFA3-034DAE7078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30" t="17620" r="3746" b="9999"/>
          <a:stretch/>
        </p:blipFill>
        <p:spPr>
          <a:xfrm>
            <a:off x="-653143" y="0"/>
            <a:ext cx="131608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80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85238B-3A9D-0C63-C2EA-2508B895BD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99" t="18572" r="3931" b="8333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21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A587-7E17-429C-A9AC-5983A6CC7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735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Arial Black" panose="020B0A04020102020204" pitchFamily="34" charset="0"/>
              </a:rPr>
              <a:t>TERIMA KASIH</a:t>
            </a:r>
            <a:endParaRPr lang="en-ID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670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itle 3">
            <a:extLst>
              <a:ext uri="{FF2B5EF4-FFF2-40B4-BE49-F238E27FC236}">
                <a16:creationId xmlns:a16="http://schemas.microsoft.com/office/drawing/2014/main" id="{3E06AAF3-337F-5B3F-CD76-5315B24A9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964" y="127521"/>
            <a:ext cx="3262313" cy="809625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LATIHAN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08D3B-3425-6FA4-2C82-1EAF14B0F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0502" y="1023938"/>
            <a:ext cx="9848850" cy="1317625"/>
          </a:xfrm>
        </p:spPr>
        <p:txBody>
          <a:bodyPr>
            <a:normAutofit fontScale="55000" lnSpcReduction="20000"/>
          </a:bodyPr>
          <a:lstStyle/>
          <a:p>
            <a:pPr algn="just" eaLnBrk="1" hangingPunct="1">
              <a:buFont typeface="Wingdings" pitchFamily="2" charset="2"/>
              <a:buNone/>
              <a:defRPr/>
            </a:pPr>
            <a:endParaRPr lang="id-ID" sz="2800" dirty="0"/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Ibu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Seila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mendirikan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 laundry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nama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‘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Kinclong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Laundry’. 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Adapun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transaksi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selama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bulan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Januari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berikut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ID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Title 1">
            <a:extLst>
              <a:ext uri="{FF2B5EF4-FFF2-40B4-BE49-F238E27FC236}">
                <a16:creationId xmlns:a16="http://schemas.microsoft.com/office/drawing/2014/main" id="{F451A101-81F7-738E-6EB2-D1506A5D8285}"/>
              </a:ext>
            </a:extLst>
          </p:cNvPr>
          <p:cNvSpPr txBox="1">
            <a:spLocks/>
          </p:cNvSpPr>
          <p:nvPr/>
        </p:nvSpPr>
        <p:spPr bwMode="auto">
          <a:xfrm>
            <a:off x="1592263" y="3400425"/>
            <a:ext cx="5354637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D" altLang="en-US" sz="3200" b="1">
              <a:solidFill>
                <a:srgbClr val="FFFF00"/>
              </a:solidFill>
              <a:latin typeface="Signika"/>
            </a:endParaRPr>
          </a:p>
        </p:txBody>
      </p:sp>
      <p:sp>
        <p:nvSpPr>
          <p:cNvPr id="16389" name="Content Placeholder 2">
            <a:extLst>
              <a:ext uri="{FF2B5EF4-FFF2-40B4-BE49-F238E27FC236}">
                <a16:creationId xmlns:a16="http://schemas.microsoft.com/office/drawing/2014/main" id="{73943A5B-4FC3-6C1B-D973-D7B661C38F17}"/>
              </a:ext>
            </a:extLst>
          </p:cNvPr>
          <p:cNvSpPr txBox="1">
            <a:spLocks/>
          </p:cNvSpPr>
          <p:nvPr/>
        </p:nvSpPr>
        <p:spPr bwMode="auto">
          <a:xfrm>
            <a:off x="1592263" y="2600325"/>
            <a:ext cx="10271125" cy="24098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2166938" indent="-2166938" eaLnBrk="1" hangingPunct="1">
              <a:spcBef>
                <a:spcPts val="100"/>
              </a:spcBef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Januari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2015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Ibu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Seila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menyetorkan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uang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usahanya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23.000.000</a:t>
            </a:r>
          </a:p>
          <a:p>
            <a:pPr marL="2166938" indent="-2166938" eaLnBrk="1" hangingPunct="1">
              <a:spcBef>
                <a:spcPts val="475"/>
              </a:spcBef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Januari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2015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Ibu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Seila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menyewa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gedung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tempat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usaha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selama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tahun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12.000.000</a:t>
            </a:r>
          </a:p>
          <a:p>
            <a:pPr marL="2166938" indent="-2166938" eaLnBrk="1" hangingPunct="1"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Januari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2015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dibeli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peralatan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laundry 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mesin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cuci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selang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air,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setrika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7.300.000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dibayar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tunai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6.000.000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sisanya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hutang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2166938" indent="-2166938" eaLnBrk="1" hangingPunct="1"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Januari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2015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dibeli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perlengkapan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berupa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sabun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cuci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pewangi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pelembut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3.000.000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dibayar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tunai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en-ID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D7932FA-1852-FFC0-14FC-4E4D54092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775" y="1336675"/>
            <a:ext cx="11052175" cy="429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465388" indent="-24526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00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diterima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laundry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minggu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pertama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Rp 750.000</a:t>
            </a:r>
          </a:p>
          <a:p>
            <a:pPr eaLnBrk="1" hangingPunct="1">
              <a:lnSpc>
                <a:spcPct val="100000"/>
              </a:lnSpc>
              <a:spcBef>
                <a:spcPts val="475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dibayar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biaya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listrik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air, dan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telepon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Rp 350.000</a:t>
            </a:r>
          </a:p>
          <a:p>
            <a:pPr eaLnBrk="1" hangingPunct="1">
              <a:lnSpc>
                <a:spcPct val="100000"/>
              </a:lnSpc>
              <a:spcBef>
                <a:spcPts val="475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dibayar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sebagian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uang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pembelian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perlatan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laundry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Rp 300.000</a:t>
            </a:r>
          </a:p>
          <a:p>
            <a:pPr eaLnBrk="1" hangingPunct="1">
              <a:lnSpc>
                <a:spcPct val="100000"/>
              </a:lnSpc>
              <a:spcBef>
                <a:spcPts val="488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Ibu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Seila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uang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Rp 250.000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keperluan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pribadi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ts val="475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diterima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hadil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laundry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Rp 500.000</a:t>
            </a:r>
          </a:p>
          <a:p>
            <a:pPr eaLnBrk="1" hangingPunct="1">
              <a:lnSpc>
                <a:spcPct val="100000"/>
              </a:lnSpc>
              <a:spcBef>
                <a:spcPts val="475"/>
              </a:spcBef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dibayar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gaji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pegawai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Rp 600.000</a:t>
            </a:r>
          </a:p>
        </p:txBody>
      </p:sp>
    </p:spTree>
    <p:extLst>
      <p:ext uri="{BB962C8B-B14F-4D97-AF65-F5344CB8AC3E}">
        <p14:creationId xmlns:p14="http://schemas.microsoft.com/office/powerpoint/2010/main" val="1448627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5">
            <a:extLst>
              <a:ext uri="{FF2B5EF4-FFF2-40B4-BE49-F238E27FC236}">
                <a16:creationId xmlns:a16="http://schemas.microsoft.com/office/drawing/2014/main" id="{4E855F4A-04B5-01A9-C286-53BB9B07A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109" y="2045432"/>
            <a:ext cx="8407156" cy="14382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8000" b="1" dirty="0">
                <a:latin typeface="Signika"/>
              </a:rPr>
              <a:t>TERIMA KASIH</a:t>
            </a:r>
            <a:endParaRPr lang="en-ID" altLang="en-US" sz="8000" b="1" dirty="0">
              <a:latin typeface="Signik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1453</Words>
  <Application>Microsoft Office PowerPoint</Application>
  <PresentationFormat>Widescreen</PresentationFormat>
  <Paragraphs>430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Raleway</vt:lpstr>
      <vt:lpstr>Signika</vt:lpstr>
      <vt:lpstr>Times New Roman</vt:lpstr>
      <vt:lpstr>Wingdings</vt:lpstr>
      <vt:lpstr>Office Theme</vt:lpstr>
      <vt:lpstr>      Soedarmanto, SE,MM 2 September 2026  JURNAL UMUM  </vt:lpstr>
      <vt:lpstr>PowerPoint Presentation</vt:lpstr>
      <vt:lpstr>Analisis Transaksi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  <vt:lpstr>LATIHAN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STIAMAK</cp:lastModifiedBy>
  <cp:revision>14</cp:revision>
  <dcterms:created xsi:type="dcterms:W3CDTF">2023-08-09T16:05:55Z</dcterms:created>
  <dcterms:modified xsi:type="dcterms:W3CDTF">2026-08-29T08:56:03Z</dcterms:modified>
</cp:coreProperties>
</file>