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74" r:id="rId2"/>
    <p:sldId id="283" r:id="rId3"/>
    <p:sldId id="258" r:id="rId4"/>
    <p:sldId id="278" r:id="rId5"/>
    <p:sldId id="27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2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7096EB-D454-46ED-B9F1-F79950C593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3D405D-54F6-4A77-A1D6-D58F9A235CA6}">
      <dgm:prSet custT="1"/>
      <dgm:spPr/>
      <dgm:t>
        <a:bodyPr/>
        <a:lstStyle/>
        <a:p>
          <a:r>
            <a:rPr lang="en-US" sz="2400" b="1"/>
            <a:t>Hal-hal yang perlu disesuaikan :</a:t>
          </a:r>
        </a:p>
      </dgm:t>
    </dgm:pt>
    <dgm:pt modelId="{D5D1ABE7-67F4-4657-94CC-90A0A76683C6}" type="parTrans" cxnId="{8D95C8B5-E3CE-4CD2-B5BE-CA560FC9E2F8}">
      <dgm:prSet/>
      <dgm:spPr/>
      <dgm:t>
        <a:bodyPr/>
        <a:lstStyle/>
        <a:p>
          <a:endParaRPr lang="en-US" sz="2400" b="1"/>
        </a:p>
      </dgm:t>
    </dgm:pt>
    <dgm:pt modelId="{5117BA5F-FED5-4437-97B4-8C04CAF08EF6}" type="sibTrans" cxnId="{8D95C8B5-E3CE-4CD2-B5BE-CA560FC9E2F8}">
      <dgm:prSet/>
      <dgm:spPr/>
      <dgm:t>
        <a:bodyPr/>
        <a:lstStyle/>
        <a:p>
          <a:endParaRPr lang="en-US" sz="2400" b="1"/>
        </a:p>
      </dgm:t>
    </dgm:pt>
    <dgm:pt modelId="{B5DFB769-2A90-4D29-B800-B285B2BD0518}">
      <dgm:prSet custT="1"/>
      <dgm:spPr/>
      <dgm:t>
        <a:bodyPr/>
        <a:lstStyle/>
        <a:p>
          <a:r>
            <a:rPr lang="en-US" sz="2400" b="1" dirty="0"/>
            <a:t>Beban </a:t>
          </a:r>
          <a:r>
            <a:rPr lang="en-US" sz="2400" b="1" dirty="0" err="1"/>
            <a:t>Dibayar</a:t>
          </a:r>
          <a:r>
            <a:rPr lang="en-US" sz="2400" b="1" dirty="0"/>
            <a:t> </a:t>
          </a:r>
          <a:r>
            <a:rPr lang="en-US" sz="2400" b="1" dirty="0" err="1"/>
            <a:t>Dimuka</a:t>
          </a:r>
          <a:r>
            <a:rPr lang="en-US" sz="2400" b="1" dirty="0"/>
            <a:t> (</a:t>
          </a:r>
          <a:r>
            <a:rPr lang="en-US" sz="2400" b="1" i="1" dirty="0"/>
            <a:t>Prepaid Expense</a:t>
          </a:r>
          <a:r>
            <a:rPr lang="en-US" sz="2400" b="1" dirty="0"/>
            <a:t>)</a:t>
          </a:r>
        </a:p>
      </dgm:t>
    </dgm:pt>
    <dgm:pt modelId="{4ECBB940-1FB3-44C2-998B-3C06CFE664EC}" type="parTrans" cxnId="{2FFF883B-27C7-415C-A2AC-5947F02983B4}">
      <dgm:prSet/>
      <dgm:spPr/>
      <dgm:t>
        <a:bodyPr/>
        <a:lstStyle/>
        <a:p>
          <a:endParaRPr lang="en-US" sz="2400" b="1"/>
        </a:p>
      </dgm:t>
    </dgm:pt>
    <dgm:pt modelId="{DCCDCEB3-0DF3-4ECE-9FD1-A3E690FF2E7C}" type="sibTrans" cxnId="{2FFF883B-27C7-415C-A2AC-5947F02983B4}">
      <dgm:prSet/>
      <dgm:spPr/>
      <dgm:t>
        <a:bodyPr/>
        <a:lstStyle/>
        <a:p>
          <a:endParaRPr lang="en-US" sz="2400" b="1"/>
        </a:p>
      </dgm:t>
    </dgm:pt>
    <dgm:pt modelId="{D5D0A9E7-2EED-4617-9BAE-6FB14B0AFFD6}">
      <dgm:prSet custT="1"/>
      <dgm:spPr/>
      <dgm:t>
        <a:bodyPr/>
        <a:lstStyle/>
        <a:p>
          <a:r>
            <a:rPr lang="en-US" sz="2400" b="1"/>
            <a:t>Dilakukan dengan 2 cara </a:t>
          </a:r>
        </a:p>
      </dgm:t>
    </dgm:pt>
    <dgm:pt modelId="{AC392259-61DC-4E11-BFB7-4F4F3EA279C2}" type="parTrans" cxnId="{0A45042B-E198-4FAE-BC7E-86D4906C7A21}">
      <dgm:prSet/>
      <dgm:spPr/>
      <dgm:t>
        <a:bodyPr/>
        <a:lstStyle/>
        <a:p>
          <a:endParaRPr lang="en-US" sz="2400" b="1"/>
        </a:p>
      </dgm:t>
    </dgm:pt>
    <dgm:pt modelId="{A7E0D504-B486-4E1B-B89B-C2229FC0070B}" type="sibTrans" cxnId="{0A45042B-E198-4FAE-BC7E-86D4906C7A21}">
      <dgm:prSet/>
      <dgm:spPr/>
      <dgm:t>
        <a:bodyPr/>
        <a:lstStyle/>
        <a:p>
          <a:endParaRPr lang="en-US" sz="2400" b="1"/>
        </a:p>
      </dgm:t>
    </dgm:pt>
    <dgm:pt modelId="{2F6D45A4-0AB4-4E77-8B4C-86DB085C41F3}">
      <dgm:prSet custT="1"/>
      <dgm:spPr/>
      <dgm:t>
        <a:bodyPr/>
        <a:lstStyle/>
        <a:p>
          <a:r>
            <a:rPr lang="en-US" sz="2400" b="1" dirty="0"/>
            <a:t>a. </a:t>
          </a:r>
          <a:r>
            <a:rPr lang="en-US" sz="2400" b="1" dirty="0" err="1"/>
            <a:t>Dicatat</a:t>
          </a:r>
          <a:r>
            <a:rPr lang="en-US" sz="2400" b="1" dirty="0"/>
            <a:t> </a:t>
          </a:r>
          <a:r>
            <a:rPr lang="en-US" sz="2400" b="1" dirty="0" err="1"/>
            <a:t>sebagai</a:t>
          </a:r>
          <a:r>
            <a:rPr lang="en-US" sz="2400" b="1" dirty="0"/>
            <a:t> </a:t>
          </a:r>
          <a:r>
            <a:rPr lang="en-US" sz="2400" b="1" dirty="0" err="1"/>
            <a:t>persekot</a:t>
          </a:r>
          <a:r>
            <a:rPr lang="en-US" sz="2400" b="1" dirty="0"/>
            <a:t> </a:t>
          </a:r>
          <a:r>
            <a:rPr lang="en-US" sz="2400" b="1" dirty="0" err="1"/>
            <a:t>biaya</a:t>
          </a:r>
          <a:r>
            <a:rPr lang="en-US" sz="2400" b="1" dirty="0"/>
            <a:t> (asset)	</a:t>
          </a:r>
        </a:p>
      </dgm:t>
    </dgm:pt>
    <dgm:pt modelId="{E1B11713-3992-409D-ADB3-9A800C3FF89E}" type="parTrans" cxnId="{36524D8B-7D02-4150-99CA-2457687873E0}">
      <dgm:prSet/>
      <dgm:spPr/>
      <dgm:t>
        <a:bodyPr/>
        <a:lstStyle/>
        <a:p>
          <a:endParaRPr lang="en-US" sz="2400" b="1"/>
        </a:p>
      </dgm:t>
    </dgm:pt>
    <dgm:pt modelId="{86E87439-E7A4-4850-86F5-DC0A7790BFC2}" type="sibTrans" cxnId="{36524D8B-7D02-4150-99CA-2457687873E0}">
      <dgm:prSet/>
      <dgm:spPr/>
      <dgm:t>
        <a:bodyPr/>
        <a:lstStyle/>
        <a:p>
          <a:endParaRPr lang="en-US" sz="2400" b="1"/>
        </a:p>
      </dgm:t>
    </dgm:pt>
    <dgm:pt modelId="{3ADCBB96-F4A7-4167-9046-7A91E48A58D7}">
      <dgm:prSet custT="1"/>
      <dgm:spPr/>
      <dgm:t>
        <a:bodyPr/>
        <a:lstStyle/>
        <a:p>
          <a:r>
            <a:rPr lang="en-US" sz="2400" b="1" dirty="0"/>
            <a:t>b. </a:t>
          </a:r>
          <a:r>
            <a:rPr lang="en-US" sz="2400" b="1" dirty="0" err="1"/>
            <a:t>Dicatat</a:t>
          </a:r>
          <a:r>
            <a:rPr lang="en-US" sz="2400" b="1" dirty="0"/>
            <a:t> </a:t>
          </a:r>
          <a:r>
            <a:rPr lang="en-US" sz="2400" b="1" dirty="0" err="1"/>
            <a:t>sebagai</a:t>
          </a:r>
          <a:r>
            <a:rPr lang="en-US" sz="2400" b="1" dirty="0"/>
            <a:t> </a:t>
          </a:r>
          <a:r>
            <a:rPr lang="en-US" sz="2400" b="1" dirty="0" err="1"/>
            <a:t>beban</a:t>
          </a:r>
          <a:endParaRPr lang="en-US" sz="2400" b="1" dirty="0"/>
        </a:p>
      </dgm:t>
    </dgm:pt>
    <dgm:pt modelId="{E11E418B-AD19-4514-826C-E5135B01AF22}" type="parTrans" cxnId="{10D27FF6-02BC-40C2-8622-CC6D4E4D75C9}">
      <dgm:prSet/>
      <dgm:spPr/>
      <dgm:t>
        <a:bodyPr/>
        <a:lstStyle/>
        <a:p>
          <a:endParaRPr lang="en-US" sz="2400" b="1"/>
        </a:p>
      </dgm:t>
    </dgm:pt>
    <dgm:pt modelId="{0FC44F8B-9D7C-42C5-8E12-AB44B9EBE6E8}" type="sibTrans" cxnId="{10D27FF6-02BC-40C2-8622-CC6D4E4D75C9}">
      <dgm:prSet/>
      <dgm:spPr/>
      <dgm:t>
        <a:bodyPr/>
        <a:lstStyle/>
        <a:p>
          <a:endParaRPr lang="en-US" sz="2400" b="1"/>
        </a:p>
      </dgm:t>
    </dgm:pt>
    <dgm:pt modelId="{6E369341-729B-47AD-907E-D532DB79BBC9}">
      <dgm:prSet custT="1"/>
      <dgm:spPr/>
      <dgm:t>
        <a:bodyPr/>
        <a:lstStyle/>
        <a:p>
          <a:r>
            <a:rPr lang="en-US" sz="2400" b="1" dirty="0" err="1"/>
            <a:t>Pendapatan</a:t>
          </a:r>
          <a:r>
            <a:rPr lang="en-US" sz="2400" b="1" dirty="0"/>
            <a:t> </a:t>
          </a:r>
          <a:r>
            <a:rPr lang="en-US" sz="2400" b="1" dirty="0" err="1"/>
            <a:t>Diterima</a:t>
          </a:r>
          <a:r>
            <a:rPr lang="en-US" sz="2400" b="1" dirty="0"/>
            <a:t> </a:t>
          </a:r>
          <a:r>
            <a:rPr lang="en-US" sz="2400" b="1" dirty="0" err="1"/>
            <a:t>Dimuka</a:t>
          </a:r>
          <a:r>
            <a:rPr lang="en-US" sz="2400" b="1" dirty="0"/>
            <a:t> (</a:t>
          </a:r>
          <a:r>
            <a:rPr lang="en-US" sz="2400" b="1" i="1" dirty="0"/>
            <a:t>Unearned </a:t>
          </a:r>
          <a:r>
            <a:rPr lang="id-ID" sz="2400" b="1" i="1" dirty="0"/>
            <a:t>R</a:t>
          </a:r>
          <a:r>
            <a:rPr lang="en-US" sz="2400" b="1" i="1" dirty="0" err="1"/>
            <a:t>evenues</a:t>
          </a:r>
          <a:r>
            <a:rPr lang="en-US" sz="2400" b="1" dirty="0"/>
            <a:t>)</a:t>
          </a:r>
        </a:p>
      </dgm:t>
    </dgm:pt>
    <dgm:pt modelId="{DB49983A-AD25-4BAE-85B3-1189235775AA}" type="parTrans" cxnId="{318EB014-E322-4E74-9DA2-36AAAD0B179A}">
      <dgm:prSet/>
      <dgm:spPr/>
      <dgm:t>
        <a:bodyPr/>
        <a:lstStyle/>
        <a:p>
          <a:endParaRPr lang="en-US" sz="2400" b="1"/>
        </a:p>
      </dgm:t>
    </dgm:pt>
    <dgm:pt modelId="{677EB940-A708-4928-985A-A91C299C2D7D}" type="sibTrans" cxnId="{318EB014-E322-4E74-9DA2-36AAAD0B179A}">
      <dgm:prSet/>
      <dgm:spPr/>
      <dgm:t>
        <a:bodyPr/>
        <a:lstStyle/>
        <a:p>
          <a:endParaRPr lang="en-US" sz="2400" b="1"/>
        </a:p>
      </dgm:t>
    </dgm:pt>
    <dgm:pt modelId="{5AAFB605-D841-4DEF-A3CD-D3810ECA7E03}">
      <dgm:prSet custT="1"/>
      <dgm:spPr/>
      <dgm:t>
        <a:bodyPr/>
        <a:lstStyle/>
        <a:p>
          <a:r>
            <a:rPr lang="en-US" sz="2400" b="1"/>
            <a:t>Dilakukan dengan 2 cara :</a:t>
          </a:r>
        </a:p>
      </dgm:t>
    </dgm:pt>
    <dgm:pt modelId="{A3A03720-F50A-4F5D-95B7-C83BB64A5ABD}" type="parTrans" cxnId="{A7812C24-28BA-4731-88F3-6A729EAA554B}">
      <dgm:prSet/>
      <dgm:spPr/>
      <dgm:t>
        <a:bodyPr/>
        <a:lstStyle/>
        <a:p>
          <a:endParaRPr lang="en-US" sz="2400" b="1"/>
        </a:p>
      </dgm:t>
    </dgm:pt>
    <dgm:pt modelId="{EDBB9991-918A-4860-83EF-1D3E6280FB5A}" type="sibTrans" cxnId="{A7812C24-28BA-4731-88F3-6A729EAA554B}">
      <dgm:prSet/>
      <dgm:spPr/>
      <dgm:t>
        <a:bodyPr/>
        <a:lstStyle/>
        <a:p>
          <a:endParaRPr lang="en-US" sz="2400" b="1"/>
        </a:p>
      </dgm:t>
    </dgm:pt>
    <dgm:pt modelId="{26EC288B-0FE6-4826-965E-E3C50F0F0DCA}">
      <dgm:prSet custT="1"/>
      <dgm:spPr/>
      <dgm:t>
        <a:bodyPr/>
        <a:lstStyle/>
        <a:p>
          <a:r>
            <a:rPr lang="en-US" sz="2400" b="1"/>
            <a:t>a. Diakui sebagai utang</a:t>
          </a:r>
        </a:p>
      </dgm:t>
    </dgm:pt>
    <dgm:pt modelId="{ED8AC0E9-B3EF-45BE-8E96-A758660BFF54}" type="parTrans" cxnId="{5197BD48-6C26-437B-895C-86CF584486D9}">
      <dgm:prSet/>
      <dgm:spPr/>
      <dgm:t>
        <a:bodyPr/>
        <a:lstStyle/>
        <a:p>
          <a:endParaRPr lang="en-US" sz="2400" b="1"/>
        </a:p>
      </dgm:t>
    </dgm:pt>
    <dgm:pt modelId="{5F74E175-C34C-454A-BE57-DDC8099AE790}" type="sibTrans" cxnId="{5197BD48-6C26-437B-895C-86CF584486D9}">
      <dgm:prSet/>
      <dgm:spPr/>
      <dgm:t>
        <a:bodyPr/>
        <a:lstStyle/>
        <a:p>
          <a:endParaRPr lang="en-US" sz="2400" b="1"/>
        </a:p>
      </dgm:t>
    </dgm:pt>
    <dgm:pt modelId="{62DCDFB4-E42A-4FA6-B0AE-BE0DF71CF5D6}">
      <dgm:prSet custT="1"/>
      <dgm:spPr/>
      <dgm:t>
        <a:bodyPr/>
        <a:lstStyle/>
        <a:p>
          <a:r>
            <a:rPr lang="en-US" sz="2400" b="1" dirty="0"/>
            <a:t>b. </a:t>
          </a:r>
          <a:r>
            <a:rPr lang="en-US" sz="2400" b="1" dirty="0" err="1"/>
            <a:t>Diakui</a:t>
          </a:r>
          <a:r>
            <a:rPr lang="en-US" sz="2400" b="1" dirty="0"/>
            <a:t> </a:t>
          </a:r>
          <a:r>
            <a:rPr lang="en-US" sz="2400" b="1" dirty="0" err="1"/>
            <a:t>sebagai</a:t>
          </a:r>
          <a:r>
            <a:rPr lang="en-US" sz="2400" b="1" dirty="0"/>
            <a:t> </a:t>
          </a:r>
          <a:r>
            <a:rPr lang="en-US" sz="2400" b="1" dirty="0" err="1"/>
            <a:t>pendapatan</a:t>
          </a:r>
          <a:endParaRPr lang="en-US" sz="2400" b="1" dirty="0"/>
        </a:p>
      </dgm:t>
    </dgm:pt>
    <dgm:pt modelId="{3862CED0-B512-46C5-95AC-DB6740F32BDF}" type="parTrans" cxnId="{AFF1F24D-5C8F-45C8-AF24-07DA3045CA14}">
      <dgm:prSet/>
      <dgm:spPr/>
      <dgm:t>
        <a:bodyPr/>
        <a:lstStyle/>
        <a:p>
          <a:endParaRPr lang="en-US" sz="2400" b="1"/>
        </a:p>
      </dgm:t>
    </dgm:pt>
    <dgm:pt modelId="{00FF5432-6D7E-48B1-9B4D-11373526749C}" type="sibTrans" cxnId="{AFF1F24D-5C8F-45C8-AF24-07DA3045CA14}">
      <dgm:prSet/>
      <dgm:spPr/>
      <dgm:t>
        <a:bodyPr/>
        <a:lstStyle/>
        <a:p>
          <a:endParaRPr lang="en-US" sz="2400" b="1"/>
        </a:p>
      </dgm:t>
    </dgm:pt>
    <dgm:pt modelId="{E79817E0-659B-4DF7-917F-9E1ADC12034F}">
      <dgm:prSet custT="1"/>
      <dgm:spPr/>
      <dgm:t>
        <a:bodyPr/>
        <a:lstStyle/>
        <a:p>
          <a:r>
            <a:rPr lang="en-US" sz="2400" b="1" dirty="0"/>
            <a:t>Beban yang </a:t>
          </a:r>
          <a:r>
            <a:rPr lang="en-US" sz="2400" b="1" dirty="0" err="1"/>
            <a:t>masih</a:t>
          </a:r>
          <a:r>
            <a:rPr lang="en-US" sz="2400" b="1" dirty="0"/>
            <a:t> </a:t>
          </a:r>
          <a:r>
            <a:rPr lang="en-US" sz="2400" b="1" dirty="0" err="1"/>
            <a:t>harus</a:t>
          </a:r>
          <a:r>
            <a:rPr lang="en-US" sz="2400" b="1" dirty="0"/>
            <a:t> </a:t>
          </a:r>
          <a:r>
            <a:rPr lang="en-US" sz="2400" b="1" dirty="0" err="1"/>
            <a:t>dibayar</a:t>
          </a:r>
          <a:r>
            <a:rPr lang="en-US" sz="2400" b="1" dirty="0"/>
            <a:t> (</a:t>
          </a:r>
          <a:r>
            <a:rPr lang="en-US" sz="2400" b="1" i="1" dirty="0"/>
            <a:t>Accrued Expense</a:t>
          </a:r>
          <a:r>
            <a:rPr lang="en-US" sz="2400" b="1" dirty="0"/>
            <a:t>)</a:t>
          </a:r>
        </a:p>
      </dgm:t>
    </dgm:pt>
    <dgm:pt modelId="{6B04A35D-D246-483C-B56C-701845FBF59C}" type="parTrans" cxnId="{86DF0645-EA26-48B0-AA35-1C8A5F099D58}">
      <dgm:prSet/>
      <dgm:spPr/>
      <dgm:t>
        <a:bodyPr/>
        <a:lstStyle/>
        <a:p>
          <a:endParaRPr lang="en-US" sz="2400" b="1"/>
        </a:p>
      </dgm:t>
    </dgm:pt>
    <dgm:pt modelId="{9D794C18-BC6A-4FB4-BCD9-64A4D8586EB1}" type="sibTrans" cxnId="{86DF0645-EA26-48B0-AA35-1C8A5F099D58}">
      <dgm:prSet/>
      <dgm:spPr/>
      <dgm:t>
        <a:bodyPr/>
        <a:lstStyle/>
        <a:p>
          <a:endParaRPr lang="en-US" sz="2400" b="1"/>
        </a:p>
      </dgm:t>
    </dgm:pt>
    <dgm:pt modelId="{C1AE4FD5-ABBD-402C-BAB5-5ABD9ED4D33E}">
      <dgm:prSet custT="1"/>
      <dgm:spPr/>
      <dgm:t>
        <a:bodyPr/>
        <a:lstStyle/>
        <a:p>
          <a:r>
            <a:rPr lang="en-US" sz="2400" b="1"/>
            <a:t>Pendapatan yang masih harus diterima (</a:t>
          </a:r>
          <a:r>
            <a:rPr lang="en-US" sz="2400" b="1" i="1"/>
            <a:t>Accrued Revenues</a:t>
          </a:r>
          <a:r>
            <a:rPr lang="en-US" sz="2400" b="1"/>
            <a:t>)</a:t>
          </a:r>
        </a:p>
      </dgm:t>
    </dgm:pt>
    <dgm:pt modelId="{A1F25008-FBA6-4A93-B207-40A93CC530D5}" type="parTrans" cxnId="{89AFB1BF-56D4-4C36-94E4-DAD501860E4E}">
      <dgm:prSet/>
      <dgm:spPr/>
      <dgm:t>
        <a:bodyPr/>
        <a:lstStyle/>
        <a:p>
          <a:endParaRPr lang="en-US" sz="2400" b="1"/>
        </a:p>
      </dgm:t>
    </dgm:pt>
    <dgm:pt modelId="{2C333F44-BBC4-48E9-BA10-2A2A2C202D46}" type="sibTrans" cxnId="{89AFB1BF-56D4-4C36-94E4-DAD501860E4E}">
      <dgm:prSet/>
      <dgm:spPr/>
      <dgm:t>
        <a:bodyPr/>
        <a:lstStyle/>
        <a:p>
          <a:endParaRPr lang="en-US" sz="2400" b="1"/>
        </a:p>
      </dgm:t>
    </dgm:pt>
    <dgm:pt modelId="{546E09CC-91BB-44C0-B531-1B412FA00548}">
      <dgm:prSet custT="1"/>
      <dgm:spPr/>
      <dgm:t>
        <a:bodyPr/>
        <a:lstStyle/>
        <a:p>
          <a:r>
            <a:rPr lang="en-US" sz="2400" b="1"/>
            <a:t>Penyusutan aktiva tetap (</a:t>
          </a:r>
          <a:r>
            <a:rPr lang="en-US" sz="2400" b="1" i="1"/>
            <a:t>Depreciation</a:t>
          </a:r>
          <a:r>
            <a:rPr lang="en-US" sz="2400" b="1"/>
            <a:t>)</a:t>
          </a:r>
        </a:p>
      </dgm:t>
    </dgm:pt>
    <dgm:pt modelId="{802843BC-AC72-47A2-B11C-6B5F619ED805}" type="parTrans" cxnId="{9EDF9AA7-7DED-4E3C-B56C-F185DEFDBFA2}">
      <dgm:prSet/>
      <dgm:spPr/>
      <dgm:t>
        <a:bodyPr/>
        <a:lstStyle/>
        <a:p>
          <a:endParaRPr lang="en-US" sz="2400" b="1"/>
        </a:p>
      </dgm:t>
    </dgm:pt>
    <dgm:pt modelId="{621F55C7-DA50-4DA8-BF11-BC0513C40B88}" type="sibTrans" cxnId="{9EDF9AA7-7DED-4E3C-B56C-F185DEFDBFA2}">
      <dgm:prSet/>
      <dgm:spPr/>
      <dgm:t>
        <a:bodyPr/>
        <a:lstStyle/>
        <a:p>
          <a:endParaRPr lang="en-US" sz="2400" b="1"/>
        </a:p>
      </dgm:t>
    </dgm:pt>
    <dgm:pt modelId="{2A57A5F4-2C6F-4DBF-B58B-2BF0D614ACEA}">
      <dgm:prSet custT="1"/>
      <dgm:spPr/>
      <dgm:t>
        <a:bodyPr/>
        <a:lstStyle/>
        <a:p>
          <a:r>
            <a:rPr lang="en-US" sz="2400" b="1"/>
            <a:t>Kerugian piutang (</a:t>
          </a:r>
          <a:r>
            <a:rPr lang="en-US" sz="2400" b="1" i="1"/>
            <a:t>Bad Debt Expense</a:t>
          </a:r>
          <a:r>
            <a:rPr lang="en-US" sz="2400" b="1"/>
            <a:t>)</a:t>
          </a:r>
        </a:p>
      </dgm:t>
    </dgm:pt>
    <dgm:pt modelId="{43E13110-7F33-485D-9AD4-3A70EB009A3A}" type="parTrans" cxnId="{1A05240B-19C7-4185-8E79-93DF809CAEAE}">
      <dgm:prSet/>
      <dgm:spPr/>
      <dgm:t>
        <a:bodyPr/>
        <a:lstStyle/>
        <a:p>
          <a:endParaRPr lang="en-US" sz="2400" b="1"/>
        </a:p>
      </dgm:t>
    </dgm:pt>
    <dgm:pt modelId="{857DED4B-B2D7-41F0-84FC-88CA5C772CC3}" type="sibTrans" cxnId="{1A05240B-19C7-4185-8E79-93DF809CAEAE}">
      <dgm:prSet/>
      <dgm:spPr/>
      <dgm:t>
        <a:bodyPr/>
        <a:lstStyle/>
        <a:p>
          <a:endParaRPr lang="en-US" sz="2400" b="1"/>
        </a:p>
      </dgm:t>
    </dgm:pt>
    <dgm:pt modelId="{2F45E36A-D5C1-4DDC-B2F4-373D1AFD0368}">
      <dgm:prSet custT="1"/>
      <dgm:spPr/>
      <dgm:t>
        <a:bodyPr/>
        <a:lstStyle/>
        <a:p>
          <a:r>
            <a:rPr lang="en-US" sz="2400" b="1" dirty="0"/>
            <a:t>Beban </a:t>
          </a:r>
          <a:r>
            <a:rPr lang="en-US" sz="2400" b="1" dirty="0" err="1"/>
            <a:t>Pemakaian</a:t>
          </a:r>
          <a:r>
            <a:rPr lang="en-US" sz="2400" b="1" dirty="0"/>
            <a:t> </a:t>
          </a:r>
          <a:r>
            <a:rPr lang="en-US" sz="2400" b="1" dirty="0" err="1"/>
            <a:t>Perlengkapan</a:t>
          </a:r>
          <a:r>
            <a:rPr lang="en-US" sz="2400" b="1" dirty="0"/>
            <a:t> (</a:t>
          </a:r>
          <a:r>
            <a:rPr lang="en-US" sz="2400" b="1" i="1" dirty="0"/>
            <a:t>Use of </a:t>
          </a:r>
          <a:r>
            <a:rPr lang="id-ID" sz="2400" b="1" i="1" dirty="0"/>
            <a:t>Supplies </a:t>
          </a:r>
          <a:r>
            <a:rPr lang="en-US" sz="2400" b="1" i="1" dirty="0"/>
            <a:t>Expense</a:t>
          </a:r>
          <a:r>
            <a:rPr lang="en-US" sz="2400" b="1" dirty="0"/>
            <a:t>)</a:t>
          </a:r>
        </a:p>
      </dgm:t>
    </dgm:pt>
    <dgm:pt modelId="{D43758FD-3AA3-4FFE-8DA7-1B4E97530329}" type="parTrans" cxnId="{E2FF6C6F-DFD2-495F-926E-FB9540516835}">
      <dgm:prSet/>
      <dgm:spPr/>
      <dgm:t>
        <a:bodyPr/>
        <a:lstStyle/>
        <a:p>
          <a:endParaRPr lang="en-US" sz="2400" b="1"/>
        </a:p>
      </dgm:t>
    </dgm:pt>
    <dgm:pt modelId="{A6DA376A-9337-482C-BC02-BBAA5C646F2F}" type="sibTrans" cxnId="{E2FF6C6F-DFD2-495F-926E-FB9540516835}">
      <dgm:prSet/>
      <dgm:spPr/>
      <dgm:t>
        <a:bodyPr/>
        <a:lstStyle/>
        <a:p>
          <a:endParaRPr lang="en-US" sz="2400" b="1"/>
        </a:p>
      </dgm:t>
    </dgm:pt>
    <dgm:pt modelId="{952EC8A3-5421-446D-A3DB-DEEF79D50C05}" type="pres">
      <dgm:prSet presAssocID="{6D7096EB-D454-46ED-B9F1-F79950C59384}" presName="linear" presStyleCnt="0">
        <dgm:presLayoutVars>
          <dgm:animLvl val="lvl"/>
          <dgm:resizeHandles val="exact"/>
        </dgm:presLayoutVars>
      </dgm:prSet>
      <dgm:spPr/>
    </dgm:pt>
    <dgm:pt modelId="{B01BE451-6646-4361-BCD7-AB0418714D1B}" type="pres">
      <dgm:prSet presAssocID="{573D405D-54F6-4A77-A1D6-D58F9A235CA6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967F0C9-49C5-4DCE-B05B-89156C56B1F3}" type="pres">
      <dgm:prSet presAssocID="{5117BA5F-FED5-4437-97B4-8C04CAF08EF6}" presName="spacer" presStyleCnt="0"/>
      <dgm:spPr/>
    </dgm:pt>
    <dgm:pt modelId="{E63C7E88-D0F4-4662-8F11-6553281DCDC5}" type="pres">
      <dgm:prSet presAssocID="{B5DFB769-2A90-4D29-B800-B285B2BD0518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4EC94585-338E-4339-8398-2A8EEB68F249}" type="pres">
      <dgm:prSet presAssocID="{B5DFB769-2A90-4D29-B800-B285B2BD0518}" presName="childText" presStyleLbl="revTx" presStyleIdx="0" presStyleCnt="2">
        <dgm:presLayoutVars>
          <dgm:bulletEnabled val="1"/>
        </dgm:presLayoutVars>
      </dgm:prSet>
      <dgm:spPr/>
    </dgm:pt>
    <dgm:pt modelId="{C6B23F9B-C779-4E3E-96D3-4D119BE7D222}" type="pres">
      <dgm:prSet presAssocID="{6E369341-729B-47AD-907E-D532DB79BBC9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2B0F06FB-2AFB-4ADF-89C9-145659CEF42D}" type="pres">
      <dgm:prSet presAssocID="{6E369341-729B-47AD-907E-D532DB79BBC9}" presName="childText" presStyleLbl="revTx" presStyleIdx="1" presStyleCnt="2">
        <dgm:presLayoutVars>
          <dgm:bulletEnabled val="1"/>
        </dgm:presLayoutVars>
      </dgm:prSet>
      <dgm:spPr/>
    </dgm:pt>
    <dgm:pt modelId="{9C3054DC-BD30-4D59-B276-CEB2C8F10E78}" type="pres">
      <dgm:prSet presAssocID="{E79817E0-659B-4DF7-917F-9E1ADC12034F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1A44AEC2-7B62-45AE-99B6-A02359C841AA}" type="pres">
      <dgm:prSet presAssocID="{9D794C18-BC6A-4FB4-BCD9-64A4D8586EB1}" presName="spacer" presStyleCnt="0"/>
      <dgm:spPr/>
    </dgm:pt>
    <dgm:pt modelId="{1C8DBDBE-1B91-4D91-AF0B-83CCDF606AAF}" type="pres">
      <dgm:prSet presAssocID="{C1AE4FD5-ABBD-402C-BAB5-5ABD9ED4D33E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8C67850E-8295-4591-9958-8024F4472003}" type="pres">
      <dgm:prSet presAssocID="{2C333F44-BBC4-48E9-BA10-2A2A2C202D46}" presName="spacer" presStyleCnt="0"/>
      <dgm:spPr/>
    </dgm:pt>
    <dgm:pt modelId="{39D018A1-418E-4562-BBAE-69A01CA7C526}" type="pres">
      <dgm:prSet presAssocID="{546E09CC-91BB-44C0-B531-1B412FA00548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2C74917B-6A3D-49C1-8903-CA71892266BE}" type="pres">
      <dgm:prSet presAssocID="{621F55C7-DA50-4DA8-BF11-BC0513C40B88}" presName="spacer" presStyleCnt="0"/>
      <dgm:spPr/>
    </dgm:pt>
    <dgm:pt modelId="{6D05BDBA-F8CE-4D53-A74F-6331EE636A9E}" type="pres">
      <dgm:prSet presAssocID="{2A57A5F4-2C6F-4DBF-B58B-2BF0D614ACEA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7450BBC8-886F-4CE4-AE0E-3ADCD945EA40}" type="pres">
      <dgm:prSet presAssocID="{857DED4B-B2D7-41F0-84FC-88CA5C772CC3}" presName="spacer" presStyleCnt="0"/>
      <dgm:spPr/>
    </dgm:pt>
    <dgm:pt modelId="{D642C2DA-C462-466F-8751-4C56749F1033}" type="pres">
      <dgm:prSet presAssocID="{2F45E36A-D5C1-4DDC-B2F4-373D1AFD0368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072B4B0A-5114-4142-9A5E-D7865BBF7EBF}" type="presOf" srcId="{B5DFB769-2A90-4D29-B800-B285B2BD0518}" destId="{E63C7E88-D0F4-4662-8F11-6553281DCDC5}" srcOrd="0" destOrd="0" presId="urn:microsoft.com/office/officeart/2005/8/layout/vList2"/>
    <dgm:cxn modelId="{1A05240B-19C7-4185-8E79-93DF809CAEAE}" srcId="{6D7096EB-D454-46ED-B9F1-F79950C59384}" destId="{2A57A5F4-2C6F-4DBF-B58B-2BF0D614ACEA}" srcOrd="6" destOrd="0" parTransId="{43E13110-7F33-485D-9AD4-3A70EB009A3A}" sibTransId="{857DED4B-B2D7-41F0-84FC-88CA5C772CC3}"/>
    <dgm:cxn modelId="{0123D60F-2397-4D0C-B2B6-B1340A33E701}" type="presOf" srcId="{6E369341-729B-47AD-907E-D532DB79BBC9}" destId="{C6B23F9B-C779-4E3E-96D3-4D119BE7D222}" srcOrd="0" destOrd="0" presId="urn:microsoft.com/office/officeart/2005/8/layout/vList2"/>
    <dgm:cxn modelId="{318EB014-E322-4E74-9DA2-36AAAD0B179A}" srcId="{6D7096EB-D454-46ED-B9F1-F79950C59384}" destId="{6E369341-729B-47AD-907E-D532DB79BBC9}" srcOrd="2" destOrd="0" parTransId="{DB49983A-AD25-4BAE-85B3-1189235775AA}" sibTransId="{677EB940-A708-4928-985A-A91C299C2D7D}"/>
    <dgm:cxn modelId="{A7812C24-28BA-4731-88F3-6A729EAA554B}" srcId="{6E369341-729B-47AD-907E-D532DB79BBC9}" destId="{5AAFB605-D841-4DEF-A3CD-D3810ECA7E03}" srcOrd="0" destOrd="0" parTransId="{A3A03720-F50A-4F5D-95B7-C83BB64A5ABD}" sibTransId="{EDBB9991-918A-4860-83EF-1D3E6280FB5A}"/>
    <dgm:cxn modelId="{0A45042B-E198-4FAE-BC7E-86D4906C7A21}" srcId="{B5DFB769-2A90-4D29-B800-B285B2BD0518}" destId="{D5D0A9E7-2EED-4617-9BAE-6FB14B0AFFD6}" srcOrd="0" destOrd="0" parTransId="{AC392259-61DC-4E11-BFB7-4F4F3EA279C2}" sibTransId="{A7E0D504-B486-4E1B-B89B-C2229FC0070B}"/>
    <dgm:cxn modelId="{2FFF883B-27C7-415C-A2AC-5947F02983B4}" srcId="{6D7096EB-D454-46ED-B9F1-F79950C59384}" destId="{B5DFB769-2A90-4D29-B800-B285B2BD0518}" srcOrd="1" destOrd="0" parTransId="{4ECBB940-1FB3-44C2-998B-3C06CFE664EC}" sibTransId="{DCCDCEB3-0DF3-4ECE-9FD1-A3E690FF2E7C}"/>
    <dgm:cxn modelId="{88320B3C-E080-4430-BD02-92256F922A18}" type="presOf" srcId="{62DCDFB4-E42A-4FA6-B0AE-BE0DF71CF5D6}" destId="{2B0F06FB-2AFB-4ADF-89C9-145659CEF42D}" srcOrd="0" destOrd="2" presId="urn:microsoft.com/office/officeart/2005/8/layout/vList2"/>
    <dgm:cxn modelId="{5DCA7B62-5827-4CAB-8E56-573A4514424A}" type="presOf" srcId="{6D7096EB-D454-46ED-B9F1-F79950C59384}" destId="{952EC8A3-5421-446D-A3DB-DEEF79D50C05}" srcOrd="0" destOrd="0" presId="urn:microsoft.com/office/officeart/2005/8/layout/vList2"/>
    <dgm:cxn modelId="{822D3D44-D48E-4429-A3C8-C925FDC4EE56}" type="presOf" srcId="{5AAFB605-D841-4DEF-A3CD-D3810ECA7E03}" destId="{2B0F06FB-2AFB-4ADF-89C9-145659CEF42D}" srcOrd="0" destOrd="0" presId="urn:microsoft.com/office/officeart/2005/8/layout/vList2"/>
    <dgm:cxn modelId="{86DF0645-EA26-48B0-AA35-1C8A5F099D58}" srcId="{6D7096EB-D454-46ED-B9F1-F79950C59384}" destId="{E79817E0-659B-4DF7-917F-9E1ADC12034F}" srcOrd="3" destOrd="0" parTransId="{6B04A35D-D246-483C-B56C-701845FBF59C}" sibTransId="{9D794C18-BC6A-4FB4-BCD9-64A4D8586EB1}"/>
    <dgm:cxn modelId="{5197BD48-6C26-437B-895C-86CF584486D9}" srcId="{6E369341-729B-47AD-907E-D532DB79BBC9}" destId="{26EC288B-0FE6-4826-965E-E3C50F0F0DCA}" srcOrd="1" destOrd="0" parTransId="{ED8AC0E9-B3EF-45BE-8E96-A758660BFF54}" sibTransId="{5F74E175-C34C-454A-BE57-DDC8099AE790}"/>
    <dgm:cxn modelId="{573C4B49-C4D3-42E0-95FA-687D12F8C8E4}" type="presOf" srcId="{2F6D45A4-0AB4-4E77-8B4C-86DB085C41F3}" destId="{4EC94585-338E-4339-8398-2A8EEB68F249}" srcOrd="0" destOrd="1" presId="urn:microsoft.com/office/officeart/2005/8/layout/vList2"/>
    <dgm:cxn modelId="{16515A49-0EC4-48F2-8AB1-0F89CC75DB1C}" type="presOf" srcId="{D5D0A9E7-2EED-4617-9BAE-6FB14B0AFFD6}" destId="{4EC94585-338E-4339-8398-2A8EEB68F249}" srcOrd="0" destOrd="0" presId="urn:microsoft.com/office/officeart/2005/8/layout/vList2"/>
    <dgm:cxn modelId="{AFF1F24D-5C8F-45C8-AF24-07DA3045CA14}" srcId="{6E369341-729B-47AD-907E-D532DB79BBC9}" destId="{62DCDFB4-E42A-4FA6-B0AE-BE0DF71CF5D6}" srcOrd="2" destOrd="0" parTransId="{3862CED0-B512-46C5-95AC-DB6740F32BDF}" sibTransId="{00FF5432-6D7E-48B1-9B4D-11373526749C}"/>
    <dgm:cxn modelId="{E2FF6C6F-DFD2-495F-926E-FB9540516835}" srcId="{6D7096EB-D454-46ED-B9F1-F79950C59384}" destId="{2F45E36A-D5C1-4DDC-B2F4-373D1AFD0368}" srcOrd="7" destOrd="0" parTransId="{D43758FD-3AA3-4FFE-8DA7-1B4E97530329}" sibTransId="{A6DA376A-9337-482C-BC02-BBAA5C646F2F}"/>
    <dgm:cxn modelId="{B8A88489-5052-4BB7-A594-845A055A4768}" type="presOf" srcId="{26EC288B-0FE6-4826-965E-E3C50F0F0DCA}" destId="{2B0F06FB-2AFB-4ADF-89C9-145659CEF42D}" srcOrd="0" destOrd="1" presId="urn:microsoft.com/office/officeart/2005/8/layout/vList2"/>
    <dgm:cxn modelId="{36524D8B-7D02-4150-99CA-2457687873E0}" srcId="{B5DFB769-2A90-4D29-B800-B285B2BD0518}" destId="{2F6D45A4-0AB4-4E77-8B4C-86DB085C41F3}" srcOrd="1" destOrd="0" parTransId="{E1B11713-3992-409D-ADB3-9A800C3FF89E}" sibTransId="{86E87439-E7A4-4850-86F5-DC0A7790BFC2}"/>
    <dgm:cxn modelId="{9EDF9AA7-7DED-4E3C-B56C-F185DEFDBFA2}" srcId="{6D7096EB-D454-46ED-B9F1-F79950C59384}" destId="{546E09CC-91BB-44C0-B531-1B412FA00548}" srcOrd="5" destOrd="0" parTransId="{802843BC-AC72-47A2-B11C-6B5F619ED805}" sibTransId="{621F55C7-DA50-4DA8-BF11-BC0513C40B88}"/>
    <dgm:cxn modelId="{499859B3-D373-41FE-B2FD-3CB59F4B98C3}" type="presOf" srcId="{2F45E36A-D5C1-4DDC-B2F4-373D1AFD0368}" destId="{D642C2DA-C462-466F-8751-4C56749F1033}" srcOrd="0" destOrd="0" presId="urn:microsoft.com/office/officeart/2005/8/layout/vList2"/>
    <dgm:cxn modelId="{AC4F63B4-AEFA-47F8-A428-FCB40D11753C}" type="presOf" srcId="{573D405D-54F6-4A77-A1D6-D58F9A235CA6}" destId="{B01BE451-6646-4361-BCD7-AB0418714D1B}" srcOrd="0" destOrd="0" presId="urn:microsoft.com/office/officeart/2005/8/layout/vList2"/>
    <dgm:cxn modelId="{8D95C8B5-E3CE-4CD2-B5BE-CA560FC9E2F8}" srcId="{6D7096EB-D454-46ED-B9F1-F79950C59384}" destId="{573D405D-54F6-4A77-A1D6-D58F9A235CA6}" srcOrd="0" destOrd="0" parTransId="{D5D1ABE7-67F4-4657-94CC-90A0A76683C6}" sibTransId="{5117BA5F-FED5-4437-97B4-8C04CAF08EF6}"/>
    <dgm:cxn modelId="{89AFB1BF-56D4-4C36-94E4-DAD501860E4E}" srcId="{6D7096EB-D454-46ED-B9F1-F79950C59384}" destId="{C1AE4FD5-ABBD-402C-BAB5-5ABD9ED4D33E}" srcOrd="4" destOrd="0" parTransId="{A1F25008-FBA6-4A93-B207-40A93CC530D5}" sibTransId="{2C333F44-BBC4-48E9-BA10-2A2A2C202D46}"/>
    <dgm:cxn modelId="{420455D3-3088-4DED-B639-2EE6BCDF374C}" type="presOf" srcId="{C1AE4FD5-ABBD-402C-BAB5-5ABD9ED4D33E}" destId="{1C8DBDBE-1B91-4D91-AF0B-83CCDF606AAF}" srcOrd="0" destOrd="0" presId="urn:microsoft.com/office/officeart/2005/8/layout/vList2"/>
    <dgm:cxn modelId="{D64761DA-48B2-4CD1-9ACD-EB2DAD2C06E9}" type="presOf" srcId="{546E09CC-91BB-44C0-B531-1B412FA00548}" destId="{39D018A1-418E-4562-BBAE-69A01CA7C526}" srcOrd="0" destOrd="0" presId="urn:microsoft.com/office/officeart/2005/8/layout/vList2"/>
    <dgm:cxn modelId="{593DD1DB-BA50-44BC-BB57-34A9EE5673A4}" type="presOf" srcId="{3ADCBB96-F4A7-4167-9046-7A91E48A58D7}" destId="{4EC94585-338E-4339-8398-2A8EEB68F249}" srcOrd="0" destOrd="2" presId="urn:microsoft.com/office/officeart/2005/8/layout/vList2"/>
    <dgm:cxn modelId="{B0FBCCE7-5FA5-4C30-8524-9A12A01499AE}" type="presOf" srcId="{2A57A5F4-2C6F-4DBF-B58B-2BF0D614ACEA}" destId="{6D05BDBA-F8CE-4D53-A74F-6331EE636A9E}" srcOrd="0" destOrd="0" presId="urn:microsoft.com/office/officeart/2005/8/layout/vList2"/>
    <dgm:cxn modelId="{10D27FF6-02BC-40C2-8622-CC6D4E4D75C9}" srcId="{B5DFB769-2A90-4D29-B800-B285B2BD0518}" destId="{3ADCBB96-F4A7-4167-9046-7A91E48A58D7}" srcOrd="2" destOrd="0" parTransId="{E11E418B-AD19-4514-826C-E5135B01AF22}" sibTransId="{0FC44F8B-9D7C-42C5-8E12-AB44B9EBE6E8}"/>
    <dgm:cxn modelId="{C9F7C9F6-67E9-483C-86B1-57CBAF4FC8B3}" type="presOf" srcId="{E79817E0-659B-4DF7-917F-9E1ADC12034F}" destId="{9C3054DC-BD30-4D59-B276-CEB2C8F10E78}" srcOrd="0" destOrd="0" presId="urn:microsoft.com/office/officeart/2005/8/layout/vList2"/>
    <dgm:cxn modelId="{CA9380D2-28C2-4380-80D0-242FC7367421}" type="presParOf" srcId="{952EC8A3-5421-446D-A3DB-DEEF79D50C05}" destId="{B01BE451-6646-4361-BCD7-AB0418714D1B}" srcOrd="0" destOrd="0" presId="urn:microsoft.com/office/officeart/2005/8/layout/vList2"/>
    <dgm:cxn modelId="{BED527A4-58E8-4A85-9CD6-20BA4892BE17}" type="presParOf" srcId="{952EC8A3-5421-446D-A3DB-DEEF79D50C05}" destId="{B967F0C9-49C5-4DCE-B05B-89156C56B1F3}" srcOrd="1" destOrd="0" presId="urn:microsoft.com/office/officeart/2005/8/layout/vList2"/>
    <dgm:cxn modelId="{CD0A13E3-DA0C-4823-BDA5-2F525E1F4D74}" type="presParOf" srcId="{952EC8A3-5421-446D-A3DB-DEEF79D50C05}" destId="{E63C7E88-D0F4-4662-8F11-6553281DCDC5}" srcOrd="2" destOrd="0" presId="urn:microsoft.com/office/officeart/2005/8/layout/vList2"/>
    <dgm:cxn modelId="{8CF89E1D-26FB-47C1-BF51-6A7402D8D6CB}" type="presParOf" srcId="{952EC8A3-5421-446D-A3DB-DEEF79D50C05}" destId="{4EC94585-338E-4339-8398-2A8EEB68F249}" srcOrd="3" destOrd="0" presId="urn:microsoft.com/office/officeart/2005/8/layout/vList2"/>
    <dgm:cxn modelId="{78C18A8D-7447-4BCD-A11C-6ACD80E1CFCF}" type="presParOf" srcId="{952EC8A3-5421-446D-A3DB-DEEF79D50C05}" destId="{C6B23F9B-C779-4E3E-96D3-4D119BE7D222}" srcOrd="4" destOrd="0" presId="urn:microsoft.com/office/officeart/2005/8/layout/vList2"/>
    <dgm:cxn modelId="{13CDA06D-92F5-4307-AD4D-6C63A8C2CD67}" type="presParOf" srcId="{952EC8A3-5421-446D-A3DB-DEEF79D50C05}" destId="{2B0F06FB-2AFB-4ADF-89C9-145659CEF42D}" srcOrd="5" destOrd="0" presId="urn:microsoft.com/office/officeart/2005/8/layout/vList2"/>
    <dgm:cxn modelId="{E9E3CAB8-F11D-4321-876E-5916D03FADDE}" type="presParOf" srcId="{952EC8A3-5421-446D-A3DB-DEEF79D50C05}" destId="{9C3054DC-BD30-4D59-B276-CEB2C8F10E78}" srcOrd="6" destOrd="0" presId="urn:microsoft.com/office/officeart/2005/8/layout/vList2"/>
    <dgm:cxn modelId="{9A438C18-3E0A-4D76-BFB1-2E3787766DDA}" type="presParOf" srcId="{952EC8A3-5421-446D-A3DB-DEEF79D50C05}" destId="{1A44AEC2-7B62-45AE-99B6-A02359C841AA}" srcOrd="7" destOrd="0" presId="urn:microsoft.com/office/officeart/2005/8/layout/vList2"/>
    <dgm:cxn modelId="{1065C89B-8319-432E-AA2A-9546D05AA4C0}" type="presParOf" srcId="{952EC8A3-5421-446D-A3DB-DEEF79D50C05}" destId="{1C8DBDBE-1B91-4D91-AF0B-83CCDF606AAF}" srcOrd="8" destOrd="0" presId="urn:microsoft.com/office/officeart/2005/8/layout/vList2"/>
    <dgm:cxn modelId="{AD9D125C-6034-4742-B859-D8E7377B2B4C}" type="presParOf" srcId="{952EC8A3-5421-446D-A3DB-DEEF79D50C05}" destId="{8C67850E-8295-4591-9958-8024F4472003}" srcOrd="9" destOrd="0" presId="urn:microsoft.com/office/officeart/2005/8/layout/vList2"/>
    <dgm:cxn modelId="{56458B17-559D-4261-B8ED-F0AE2BDE71B2}" type="presParOf" srcId="{952EC8A3-5421-446D-A3DB-DEEF79D50C05}" destId="{39D018A1-418E-4562-BBAE-69A01CA7C526}" srcOrd="10" destOrd="0" presId="urn:microsoft.com/office/officeart/2005/8/layout/vList2"/>
    <dgm:cxn modelId="{75FCB98E-02E3-40F0-B179-D3CBBB552438}" type="presParOf" srcId="{952EC8A3-5421-446D-A3DB-DEEF79D50C05}" destId="{2C74917B-6A3D-49C1-8903-CA71892266BE}" srcOrd="11" destOrd="0" presId="urn:microsoft.com/office/officeart/2005/8/layout/vList2"/>
    <dgm:cxn modelId="{06997237-16DE-4E6E-A419-19BCAE9846D5}" type="presParOf" srcId="{952EC8A3-5421-446D-A3DB-DEEF79D50C05}" destId="{6D05BDBA-F8CE-4D53-A74F-6331EE636A9E}" srcOrd="12" destOrd="0" presId="urn:microsoft.com/office/officeart/2005/8/layout/vList2"/>
    <dgm:cxn modelId="{6488FA03-707D-458F-8C35-0C39D78B1A35}" type="presParOf" srcId="{952EC8A3-5421-446D-A3DB-DEEF79D50C05}" destId="{7450BBC8-886F-4CE4-AE0E-3ADCD945EA40}" srcOrd="13" destOrd="0" presId="urn:microsoft.com/office/officeart/2005/8/layout/vList2"/>
    <dgm:cxn modelId="{E8CEE209-2CD2-4D73-9495-22D9143D39A2}" type="presParOf" srcId="{952EC8A3-5421-446D-A3DB-DEEF79D50C05}" destId="{D642C2DA-C462-466F-8751-4C56749F1033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1BE451-6646-4361-BCD7-AB0418714D1B}">
      <dsp:nvSpPr>
        <dsp:cNvPr id="0" name=""/>
        <dsp:cNvSpPr/>
      </dsp:nvSpPr>
      <dsp:spPr>
        <a:xfrm>
          <a:off x="0" y="4940"/>
          <a:ext cx="11416352" cy="541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Hal-hal yang perlu disesuaikan :</a:t>
          </a:r>
        </a:p>
      </dsp:txBody>
      <dsp:txXfrm>
        <a:off x="26435" y="31375"/>
        <a:ext cx="11363482" cy="488646"/>
      </dsp:txXfrm>
    </dsp:sp>
    <dsp:sp modelId="{E63C7E88-D0F4-4662-8F11-6553281DCDC5}">
      <dsp:nvSpPr>
        <dsp:cNvPr id="0" name=""/>
        <dsp:cNvSpPr/>
      </dsp:nvSpPr>
      <dsp:spPr>
        <a:xfrm>
          <a:off x="0" y="559803"/>
          <a:ext cx="11416352" cy="541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Beban </a:t>
          </a:r>
          <a:r>
            <a:rPr lang="en-US" sz="2400" b="1" kern="1200" dirty="0" err="1"/>
            <a:t>Dibayar</a:t>
          </a:r>
          <a:r>
            <a:rPr lang="en-US" sz="2400" b="1" kern="1200" dirty="0"/>
            <a:t> </a:t>
          </a:r>
          <a:r>
            <a:rPr lang="en-US" sz="2400" b="1" kern="1200" dirty="0" err="1"/>
            <a:t>Dimuka</a:t>
          </a:r>
          <a:r>
            <a:rPr lang="en-US" sz="2400" b="1" kern="1200" dirty="0"/>
            <a:t> (</a:t>
          </a:r>
          <a:r>
            <a:rPr lang="en-US" sz="2400" b="1" i="1" kern="1200" dirty="0"/>
            <a:t>Prepaid Expense</a:t>
          </a:r>
          <a:r>
            <a:rPr lang="en-US" sz="2400" b="1" kern="1200" dirty="0"/>
            <a:t>)</a:t>
          </a:r>
        </a:p>
      </dsp:txBody>
      <dsp:txXfrm>
        <a:off x="26435" y="586238"/>
        <a:ext cx="11363482" cy="488646"/>
      </dsp:txXfrm>
    </dsp:sp>
    <dsp:sp modelId="{4EC94585-338E-4339-8398-2A8EEB68F249}">
      <dsp:nvSpPr>
        <dsp:cNvPr id="0" name=""/>
        <dsp:cNvSpPr/>
      </dsp:nvSpPr>
      <dsp:spPr>
        <a:xfrm>
          <a:off x="0" y="1101320"/>
          <a:ext cx="11416352" cy="113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469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/>
            <a:t>Dilakukan dengan 2 cara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/>
            <a:t>a. </a:t>
          </a:r>
          <a:r>
            <a:rPr lang="en-US" sz="2400" b="1" kern="1200" dirty="0" err="1"/>
            <a:t>Dicatat</a:t>
          </a:r>
          <a:r>
            <a:rPr lang="en-US" sz="2400" b="1" kern="1200" dirty="0"/>
            <a:t> </a:t>
          </a:r>
          <a:r>
            <a:rPr lang="en-US" sz="2400" b="1" kern="1200" dirty="0" err="1"/>
            <a:t>sebagai</a:t>
          </a:r>
          <a:r>
            <a:rPr lang="en-US" sz="2400" b="1" kern="1200" dirty="0"/>
            <a:t> </a:t>
          </a:r>
          <a:r>
            <a:rPr lang="en-US" sz="2400" b="1" kern="1200" dirty="0" err="1"/>
            <a:t>persekot</a:t>
          </a:r>
          <a:r>
            <a:rPr lang="en-US" sz="2400" b="1" kern="1200" dirty="0"/>
            <a:t> </a:t>
          </a:r>
          <a:r>
            <a:rPr lang="en-US" sz="2400" b="1" kern="1200" dirty="0" err="1"/>
            <a:t>biaya</a:t>
          </a:r>
          <a:r>
            <a:rPr lang="en-US" sz="2400" b="1" kern="1200" dirty="0"/>
            <a:t> (asset)	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/>
            <a:t>b. </a:t>
          </a:r>
          <a:r>
            <a:rPr lang="en-US" sz="2400" b="1" kern="1200" dirty="0" err="1"/>
            <a:t>Dicatat</a:t>
          </a:r>
          <a:r>
            <a:rPr lang="en-US" sz="2400" b="1" kern="1200" dirty="0"/>
            <a:t> </a:t>
          </a:r>
          <a:r>
            <a:rPr lang="en-US" sz="2400" b="1" kern="1200" dirty="0" err="1"/>
            <a:t>sebagai</a:t>
          </a:r>
          <a:r>
            <a:rPr lang="en-US" sz="2400" b="1" kern="1200" dirty="0"/>
            <a:t> </a:t>
          </a:r>
          <a:r>
            <a:rPr lang="en-US" sz="2400" b="1" kern="1200" dirty="0" err="1"/>
            <a:t>beban</a:t>
          </a:r>
          <a:endParaRPr lang="en-US" sz="2400" b="1" kern="1200" dirty="0"/>
        </a:p>
      </dsp:txBody>
      <dsp:txXfrm>
        <a:off x="0" y="1101320"/>
        <a:ext cx="11416352" cy="1131935"/>
      </dsp:txXfrm>
    </dsp:sp>
    <dsp:sp modelId="{C6B23F9B-C779-4E3E-96D3-4D119BE7D222}">
      <dsp:nvSpPr>
        <dsp:cNvPr id="0" name=""/>
        <dsp:cNvSpPr/>
      </dsp:nvSpPr>
      <dsp:spPr>
        <a:xfrm>
          <a:off x="0" y="2233255"/>
          <a:ext cx="11416352" cy="541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Pendapatan</a:t>
          </a:r>
          <a:r>
            <a:rPr lang="en-US" sz="2400" b="1" kern="1200" dirty="0"/>
            <a:t> </a:t>
          </a:r>
          <a:r>
            <a:rPr lang="en-US" sz="2400" b="1" kern="1200" dirty="0" err="1"/>
            <a:t>Diterima</a:t>
          </a:r>
          <a:r>
            <a:rPr lang="en-US" sz="2400" b="1" kern="1200" dirty="0"/>
            <a:t> </a:t>
          </a:r>
          <a:r>
            <a:rPr lang="en-US" sz="2400" b="1" kern="1200" dirty="0" err="1"/>
            <a:t>Dimuka</a:t>
          </a:r>
          <a:r>
            <a:rPr lang="en-US" sz="2400" b="1" kern="1200" dirty="0"/>
            <a:t> (</a:t>
          </a:r>
          <a:r>
            <a:rPr lang="en-US" sz="2400" b="1" i="1" kern="1200" dirty="0"/>
            <a:t>Unearned </a:t>
          </a:r>
          <a:r>
            <a:rPr lang="id-ID" sz="2400" b="1" i="1" kern="1200" dirty="0"/>
            <a:t>R</a:t>
          </a:r>
          <a:r>
            <a:rPr lang="en-US" sz="2400" b="1" i="1" kern="1200" dirty="0" err="1"/>
            <a:t>evenues</a:t>
          </a:r>
          <a:r>
            <a:rPr lang="en-US" sz="2400" b="1" kern="1200" dirty="0"/>
            <a:t>)</a:t>
          </a:r>
        </a:p>
      </dsp:txBody>
      <dsp:txXfrm>
        <a:off x="26435" y="2259690"/>
        <a:ext cx="11363482" cy="488646"/>
      </dsp:txXfrm>
    </dsp:sp>
    <dsp:sp modelId="{2B0F06FB-2AFB-4ADF-89C9-145659CEF42D}">
      <dsp:nvSpPr>
        <dsp:cNvPr id="0" name=""/>
        <dsp:cNvSpPr/>
      </dsp:nvSpPr>
      <dsp:spPr>
        <a:xfrm>
          <a:off x="0" y="2774772"/>
          <a:ext cx="11416352" cy="113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469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/>
            <a:t>Dilakukan dengan 2 cara :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/>
            <a:t>a. Diakui sebagai utang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/>
            <a:t>b. </a:t>
          </a:r>
          <a:r>
            <a:rPr lang="en-US" sz="2400" b="1" kern="1200" dirty="0" err="1"/>
            <a:t>Diakui</a:t>
          </a:r>
          <a:r>
            <a:rPr lang="en-US" sz="2400" b="1" kern="1200" dirty="0"/>
            <a:t> </a:t>
          </a:r>
          <a:r>
            <a:rPr lang="en-US" sz="2400" b="1" kern="1200" dirty="0" err="1"/>
            <a:t>sebagai</a:t>
          </a:r>
          <a:r>
            <a:rPr lang="en-US" sz="2400" b="1" kern="1200" dirty="0"/>
            <a:t> </a:t>
          </a:r>
          <a:r>
            <a:rPr lang="en-US" sz="2400" b="1" kern="1200" dirty="0" err="1"/>
            <a:t>pendapatan</a:t>
          </a:r>
          <a:endParaRPr lang="en-US" sz="2400" b="1" kern="1200" dirty="0"/>
        </a:p>
      </dsp:txBody>
      <dsp:txXfrm>
        <a:off x="0" y="2774772"/>
        <a:ext cx="11416352" cy="1131935"/>
      </dsp:txXfrm>
    </dsp:sp>
    <dsp:sp modelId="{9C3054DC-BD30-4D59-B276-CEB2C8F10E78}">
      <dsp:nvSpPr>
        <dsp:cNvPr id="0" name=""/>
        <dsp:cNvSpPr/>
      </dsp:nvSpPr>
      <dsp:spPr>
        <a:xfrm>
          <a:off x="0" y="3906708"/>
          <a:ext cx="11416352" cy="541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Beban yang </a:t>
          </a:r>
          <a:r>
            <a:rPr lang="en-US" sz="2400" b="1" kern="1200" dirty="0" err="1"/>
            <a:t>masih</a:t>
          </a:r>
          <a:r>
            <a:rPr lang="en-US" sz="2400" b="1" kern="1200" dirty="0"/>
            <a:t> </a:t>
          </a:r>
          <a:r>
            <a:rPr lang="en-US" sz="2400" b="1" kern="1200" dirty="0" err="1"/>
            <a:t>harus</a:t>
          </a:r>
          <a:r>
            <a:rPr lang="en-US" sz="2400" b="1" kern="1200" dirty="0"/>
            <a:t> </a:t>
          </a:r>
          <a:r>
            <a:rPr lang="en-US" sz="2400" b="1" kern="1200" dirty="0" err="1"/>
            <a:t>dibayar</a:t>
          </a:r>
          <a:r>
            <a:rPr lang="en-US" sz="2400" b="1" kern="1200" dirty="0"/>
            <a:t> (</a:t>
          </a:r>
          <a:r>
            <a:rPr lang="en-US" sz="2400" b="1" i="1" kern="1200" dirty="0"/>
            <a:t>Accrued Expense</a:t>
          </a:r>
          <a:r>
            <a:rPr lang="en-US" sz="2400" b="1" kern="1200" dirty="0"/>
            <a:t>)</a:t>
          </a:r>
        </a:p>
      </dsp:txBody>
      <dsp:txXfrm>
        <a:off x="26435" y="3933143"/>
        <a:ext cx="11363482" cy="488646"/>
      </dsp:txXfrm>
    </dsp:sp>
    <dsp:sp modelId="{1C8DBDBE-1B91-4D91-AF0B-83CCDF606AAF}">
      <dsp:nvSpPr>
        <dsp:cNvPr id="0" name=""/>
        <dsp:cNvSpPr/>
      </dsp:nvSpPr>
      <dsp:spPr>
        <a:xfrm>
          <a:off x="0" y="4461571"/>
          <a:ext cx="11416352" cy="541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Pendapatan yang masih harus diterima (</a:t>
          </a:r>
          <a:r>
            <a:rPr lang="en-US" sz="2400" b="1" i="1" kern="1200"/>
            <a:t>Accrued Revenues</a:t>
          </a:r>
          <a:r>
            <a:rPr lang="en-US" sz="2400" b="1" kern="1200"/>
            <a:t>)</a:t>
          </a:r>
        </a:p>
      </dsp:txBody>
      <dsp:txXfrm>
        <a:off x="26435" y="4488006"/>
        <a:ext cx="11363482" cy="488646"/>
      </dsp:txXfrm>
    </dsp:sp>
    <dsp:sp modelId="{39D018A1-418E-4562-BBAE-69A01CA7C526}">
      <dsp:nvSpPr>
        <dsp:cNvPr id="0" name=""/>
        <dsp:cNvSpPr/>
      </dsp:nvSpPr>
      <dsp:spPr>
        <a:xfrm>
          <a:off x="0" y="5016434"/>
          <a:ext cx="11416352" cy="541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Penyusutan aktiva tetap (</a:t>
          </a:r>
          <a:r>
            <a:rPr lang="en-US" sz="2400" b="1" i="1" kern="1200"/>
            <a:t>Depreciation</a:t>
          </a:r>
          <a:r>
            <a:rPr lang="en-US" sz="2400" b="1" kern="1200"/>
            <a:t>)</a:t>
          </a:r>
        </a:p>
      </dsp:txBody>
      <dsp:txXfrm>
        <a:off x="26435" y="5042869"/>
        <a:ext cx="11363482" cy="488646"/>
      </dsp:txXfrm>
    </dsp:sp>
    <dsp:sp modelId="{6D05BDBA-F8CE-4D53-A74F-6331EE636A9E}">
      <dsp:nvSpPr>
        <dsp:cNvPr id="0" name=""/>
        <dsp:cNvSpPr/>
      </dsp:nvSpPr>
      <dsp:spPr>
        <a:xfrm>
          <a:off x="0" y="5571297"/>
          <a:ext cx="11416352" cy="541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Kerugian piutang (</a:t>
          </a:r>
          <a:r>
            <a:rPr lang="en-US" sz="2400" b="1" i="1" kern="1200"/>
            <a:t>Bad Debt Expense</a:t>
          </a:r>
          <a:r>
            <a:rPr lang="en-US" sz="2400" b="1" kern="1200"/>
            <a:t>)</a:t>
          </a:r>
        </a:p>
      </dsp:txBody>
      <dsp:txXfrm>
        <a:off x="26435" y="5597732"/>
        <a:ext cx="11363482" cy="488646"/>
      </dsp:txXfrm>
    </dsp:sp>
    <dsp:sp modelId="{D642C2DA-C462-466F-8751-4C56749F1033}">
      <dsp:nvSpPr>
        <dsp:cNvPr id="0" name=""/>
        <dsp:cNvSpPr/>
      </dsp:nvSpPr>
      <dsp:spPr>
        <a:xfrm>
          <a:off x="0" y="6126160"/>
          <a:ext cx="11416352" cy="5415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Beban </a:t>
          </a:r>
          <a:r>
            <a:rPr lang="en-US" sz="2400" b="1" kern="1200" dirty="0" err="1"/>
            <a:t>Pemakaian</a:t>
          </a:r>
          <a:r>
            <a:rPr lang="en-US" sz="2400" b="1" kern="1200" dirty="0"/>
            <a:t> </a:t>
          </a:r>
          <a:r>
            <a:rPr lang="en-US" sz="2400" b="1" kern="1200" dirty="0" err="1"/>
            <a:t>Perlengkapan</a:t>
          </a:r>
          <a:r>
            <a:rPr lang="en-US" sz="2400" b="1" kern="1200" dirty="0"/>
            <a:t> (</a:t>
          </a:r>
          <a:r>
            <a:rPr lang="en-US" sz="2400" b="1" i="1" kern="1200" dirty="0"/>
            <a:t>Use of </a:t>
          </a:r>
          <a:r>
            <a:rPr lang="id-ID" sz="2400" b="1" i="1" kern="1200" dirty="0"/>
            <a:t>Supplies </a:t>
          </a:r>
          <a:r>
            <a:rPr lang="en-US" sz="2400" b="1" i="1" kern="1200" dirty="0"/>
            <a:t>Expense</a:t>
          </a:r>
          <a:r>
            <a:rPr lang="en-US" sz="2400" b="1" kern="1200" dirty="0"/>
            <a:t>)</a:t>
          </a:r>
        </a:p>
      </dsp:txBody>
      <dsp:txXfrm>
        <a:off x="26435" y="6152595"/>
        <a:ext cx="11363482" cy="488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B3A96-C7B1-4B15-9F38-4C4D7936A0D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F8CBE-C836-4743-BE81-D4EA8B018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01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189CCCA-06F8-42BF-92CE-C2A666C3F7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E61A5A-E0AE-4DF8-9DF6-26EF457383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FDE1700-9B8F-4262-BFCC-44A41E2B7F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730C112-FBF5-48AC-B647-46D6720DF4D8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0C358AFD-5847-44C9-BB4D-FA6ED6186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D2A2A63F-D647-47D4-9098-8F84FABE46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30885AD0-C709-44BC-9A04-7C31A69F86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BFCC4AE-7CB8-4070-AD94-C8FB0EA6FB7A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914CEFA-6962-4A01-9BD9-BEB0F91E7163}" type="slidenum">
              <a:rPr lang="en-US"/>
              <a:pPr eaLnBrk="1" hangingPunct="1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40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0F13CF3-986E-4219-8A1D-8EBCBB7F0241}" type="slidenum">
              <a:rPr lang="en-US"/>
              <a:pPr eaLnBrk="1" hangingPunct="1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61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30EB95B-821F-4C5B-9E63-5F1DF4791FB3}" type="slidenum">
              <a:rPr lang="en-US"/>
              <a:pPr eaLnBrk="1" hangingPunct="1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54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AD24EB8-6C9A-4FFC-948D-7E1F3884A614}" type="slidenum">
              <a:rPr lang="en-US"/>
              <a:pPr eaLnBrk="1" hangingPunct="1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93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8342A7-9E41-46AC-9E17-AA8F12A9ACA4}" type="slidenum">
              <a:rPr lang="en-US"/>
              <a:pPr eaLnBrk="1" hangingPunct="1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20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236D070-75E8-4BFA-9162-BB0274C5CD81}" type="slidenum">
              <a:rPr lang="en-US"/>
              <a:pPr eaLnBrk="1" hangingPunct="1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98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44E715-D75E-40D0-920C-5EB59AB47D9F}" type="slidenum">
              <a:rPr lang="en-US"/>
              <a:pPr eaLnBrk="1" hangingPunct="1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0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3ECB5-D16C-4283-9DE1-693E2B178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4FB598-F90E-48ED-AD34-2EBF356081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F9357-2418-4082-9BEE-81BBB134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CAE7E-F6EB-40A6-984B-E0B8660A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0BAD5-A623-4512-AFA0-05E340375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3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DC13-D9CD-481A-AAD3-DBE8CA2B5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22BA8-BBF3-47C9-824E-436ED19A9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44A29-67BB-4F98-BB2E-DA8B395BB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BDEE1-F28E-48C9-83C3-FDB6FF9E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2BB92-B1DA-491F-AA96-058C61C1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0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0C9AA-6607-40B0-940E-E4082C36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BFAFA-CD7B-4CF7-AFB5-C7812548A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9518F-A059-413C-86A2-A4C9B5C0A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CBC2E-135A-4902-8B1F-DF5B86E6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62899-3C3A-4332-BD06-306721E2D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9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577F0-4DAD-4827-A15F-F8094037A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C34CD-E146-4254-AC7E-45BD5CF4A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97C344-BE6F-4466-A2A2-58196585F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974FF-F928-492B-B27A-902F2721F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2E44D-ADAC-4196-AB71-9383166A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06EB4-2701-4E80-9BD8-D3C0DED5A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5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0D6E0-6C45-4B3F-AF0B-B582769EB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19D50-9BCB-4B03-B8B4-157A9C5F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363FDC-7857-4B74-9E1B-FBA3231AC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EF80FF-D15D-4BEE-94AE-E7565BCD60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5057F7-61DD-4AE0-98D6-235088650E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51D098-61DB-4F89-A548-533D8F217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07096-9BF3-46F9-90C8-8E3B2F58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EE856F-E32C-44BA-8B96-80790AF66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32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C0AB8-92A0-46E9-92BB-18B27C39A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1B0D56-07EE-4361-8CB0-F35DD8A8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D3BAAE-9F8D-42F5-9AB8-1F7C55798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FBDB2-679F-469D-8FAA-E02CAE003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15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3F924C-B2E0-4B6E-B138-0052C609B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659B5-E583-4A3A-9585-681B99A00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49604-8383-4A55-BA4E-24C705810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9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7B0C2-B2D1-4EC1-B9AE-69A0EB861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9CEEA-75DA-4511-BF0A-BFEB26D17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C852E-190B-4F82-B902-582C7386F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1A248-F365-4354-97B7-04005618B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0B2CE-DE2A-484E-B295-AE14DBF83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F1961-44DD-4D9F-8E50-107EF10D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7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95F4D-DAFD-4086-A56D-E6C10C9FA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378B5-C62C-4AF6-8AA8-125B3E6611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F9BCF-959B-4E1B-91D2-36AE2364F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0D3B9B-DCB1-4067-9B1D-D887A646C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25FA9-C71C-4E37-97F4-719704EF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65A7C-7862-4256-9272-441940E53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60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1CC82-716A-43D9-8840-DEF583DD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69111C-2294-4525-8788-256239F1F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E1DC-7F2E-47A8-A6DB-E28AF162A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98942-B85E-485D-A3EE-D1578903D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73560-A08C-4200-9E1F-C5F5DD89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62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67D52E-D632-4835-9AE4-BED2806653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34B0B2-2845-40BA-A7A9-F441A8997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08A67-F884-4C59-A8CC-72A471BF9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C379-6EAB-4445-88AC-9B6DE11C8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1A5CA-66DF-4E26-A227-FC5515750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0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CFDC1B-3BAD-404A-9577-532EAE6570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7B07F-2E89-49CD-8DA1-A03F1CCB22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FD5283-BC6F-47B3-9CED-C7C4E7899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51DD63-170B-4BB2-A848-0CA3F49383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816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A33655-A2E1-4412-A45A-5EA5D2E8E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B7B5D-0842-48F8-BF1E-4A471B9CD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2E873-5005-4476-82E2-80D56558AE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DC837-5F18-47B9-9741-5932EC9E37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E6E7B-9602-48E2-AC56-277423604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73CE6-54FC-4503-8D62-3985EEDE6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FA75C-5CD9-46B3-A08B-AEB81F059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3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03D4441A-1F26-412C-A1F0-BB7DE1E0F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" y="1140125"/>
            <a:ext cx="10782300" cy="439165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altLang="en-US" sz="3600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Soedarmanto</a:t>
            </a:r>
            <a:r>
              <a:rPr lang="en-US" altLang="en-US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, SE,MM</a:t>
            </a:r>
            <a:br>
              <a:rPr lang="en-US" altLang="en-US" sz="54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br>
              <a:rPr lang="en-US" altLang="en-US" sz="54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br>
              <a:rPr lang="en-US" altLang="en-US" sz="54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US" altLang="en-US" sz="5400" b="1" dirty="0">
                <a:solidFill>
                  <a:srgbClr val="FFFF00"/>
                </a:solidFill>
                <a:latin typeface="Arial Black" panose="020B0A04020102020204" pitchFamily="34" charset="0"/>
              </a:rPr>
              <a:t>AYAT JURNAL PENYESUAIAN</a:t>
            </a:r>
            <a:br>
              <a:rPr lang="en-US" altLang="en-US" sz="54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US" altLang="en-US" sz="5400" b="1" dirty="0">
                <a:solidFill>
                  <a:srgbClr val="FFFF00"/>
                </a:solidFill>
                <a:latin typeface="Arial Black" panose="020B0A04020102020204" pitchFamily="34" charset="0"/>
              </a:rPr>
              <a:t>(ADJUSTMENT JOURNAL)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94E06B-7E9C-45E9-AB98-42292B0BD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01" y="688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5600" dirty="0">
                <a:latin typeface="Arial Black" panose="020B0A04020102020204" pitchFamily="34" charset="0"/>
              </a:rPr>
              <a:t>PENGERTIAN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2C51E7-B8A1-4598-901D-F5157F23B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60" y="1450655"/>
            <a:ext cx="7200900" cy="4571972"/>
          </a:xfrm>
        </p:spPr>
        <p:txBody>
          <a:bodyPr anchor="ctr">
            <a:noAutofit/>
          </a:bodyPr>
          <a:lstStyle/>
          <a:p>
            <a:pPr marL="812800" indent="-812800" eaLnBrk="1" hangingPunct="1">
              <a:buFontTx/>
              <a:buNone/>
              <a:defRPr/>
            </a:pPr>
            <a:r>
              <a:rPr lang="en-US" b="1" dirty="0">
                <a:latin typeface="Arial Black" panose="020B0A04020102020204" pitchFamily="34" charset="0"/>
              </a:rPr>
              <a:t>Ayat </a:t>
            </a:r>
            <a:r>
              <a:rPr lang="en-US" b="1" dirty="0" err="1">
                <a:latin typeface="Arial Black" panose="020B0A04020102020204" pitchFamily="34" charset="0"/>
              </a:rPr>
              <a:t>Jurnal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Penyesuaian</a:t>
            </a:r>
            <a:r>
              <a:rPr lang="en-US" b="1" dirty="0">
                <a:latin typeface="Arial Black" panose="020B0A04020102020204" pitchFamily="34" charset="0"/>
              </a:rPr>
              <a:t> (</a:t>
            </a:r>
            <a:r>
              <a:rPr lang="en-US" b="1" i="1" dirty="0">
                <a:latin typeface="Arial Black" panose="020B0A04020102020204" pitchFamily="34" charset="0"/>
              </a:rPr>
              <a:t>Adjusting Journal Entry</a:t>
            </a:r>
            <a:r>
              <a:rPr lang="en-US" b="1" dirty="0">
                <a:latin typeface="Arial Black" panose="020B0A04020102020204" pitchFamily="34" charset="0"/>
              </a:rPr>
              <a:t>)</a:t>
            </a:r>
            <a:endParaRPr lang="en-US" dirty="0">
              <a:latin typeface="Arial Black" panose="020B0A0402010202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dirty="0" err="1">
                <a:latin typeface="Arial Black" panose="020B0A04020102020204" pitchFamily="34" charset="0"/>
              </a:rPr>
              <a:t>Yaitu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jurnal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dibuat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menyesuaikan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saldo-saldo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rekening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ada</a:t>
            </a:r>
            <a:r>
              <a:rPr lang="en-US" dirty="0">
                <a:latin typeface="Arial Black" panose="020B0A04020102020204" pitchFamily="34" charset="0"/>
              </a:rPr>
              <a:t> di </a:t>
            </a:r>
            <a:r>
              <a:rPr lang="en-US" dirty="0" err="1">
                <a:latin typeface="Arial Black" panose="020B0A04020102020204" pitchFamily="34" charset="0"/>
              </a:rPr>
              <a:t>Neraca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Saldo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saldo</a:t>
            </a:r>
            <a:r>
              <a:rPr lang="en-US" dirty="0">
                <a:latin typeface="Arial Black" panose="020B0A04020102020204" pitchFamily="34" charset="0"/>
              </a:rPr>
              <a:t> yang “</a:t>
            </a:r>
            <a:r>
              <a:rPr lang="en-US" dirty="0" err="1">
                <a:latin typeface="Arial Black" panose="020B0A04020102020204" pitchFamily="34" charset="0"/>
              </a:rPr>
              <a:t>sebenarnya</a:t>
            </a:r>
            <a:r>
              <a:rPr lang="en-US" dirty="0">
                <a:latin typeface="Arial Black" panose="020B0A04020102020204" pitchFamily="34" charset="0"/>
              </a:rPr>
              <a:t>” </a:t>
            </a:r>
            <a:r>
              <a:rPr lang="en-US" dirty="0" err="1">
                <a:latin typeface="Arial Black" panose="020B0A04020102020204" pitchFamily="34" charset="0"/>
              </a:rPr>
              <a:t>sampai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akhir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periode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akuntansi</a:t>
            </a:r>
            <a:endParaRPr lang="en-US" dirty="0">
              <a:latin typeface="Arial Black" panose="020B0A04020102020204" pitchFamily="34" charset="0"/>
            </a:endParaRPr>
          </a:p>
          <a:p>
            <a:pPr marL="812800" indent="-812800" eaLnBrk="1" hangingPunct="1">
              <a:buFontTx/>
              <a:buNone/>
              <a:defRPr/>
            </a:pPr>
            <a:endParaRPr lang="en-US" dirty="0">
              <a:latin typeface="Arial Black" panose="020B0A04020102020204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en-US" b="1" dirty="0" err="1">
                <a:latin typeface="Arial Black" panose="020B0A04020102020204" pitchFamily="34" charset="0"/>
              </a:rPr>
              <a:t>Tujuan</a:t>
            </a:r>
            <a:endParaRPr lang="en-US" dirty="0">
              <a:latin typeface="Arial Black" panose="020B0A0402010202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mengoreksi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perkiraan-perkiraan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yg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ada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shg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mencermin</a:t>
            </a:r>
            <a:r>
              <a:rPr lang="en-US" dirty="0">
                <a:latin typeface="Arial Black" panose="020B0A04020102020204" pitchFamily="34" charset="0"/>
              </a:rPr>
              <a:t>- </a:t>
            </a:r>
            <a:r>
              <a:rPr lang="en-US" dirty="0" err="1">
                <a:latin typeface="Arial Black" panose="020B0A04020102020204" pitchFamily="34" charset="0"/>
              </a:rPr>
              <a:t>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keadaan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id-ID" dirty="0">
                <a:latin typeface="Arial Black" panose="020B0A04020102020204" pitchFamily="34" charset="0"/>
              </a:rPr>
              <a:t>aktiva</a:t>
            </a:r>
            <a:r>
              <a:rPr lang="en-US" dirty="0">
                <a:latin typeface="Arial Black" panose="020B0A04020102020204" pitchFamily="34" charset="0"/>
              </a:rPr>
              <a:t>, utang, modal, </a:t>
            </a:r>
            <a:r>
              <a:rPr lang="en-US" dirty="0" err="1">
                <a:latin typeface="Arial Black" panose="020B0A04020102020204" pitchFamily="34" charset="0"/>
              </a:rPr>
              <a:t>pendapatan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biaya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sebenarnya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US" b="1" dirty="0">
              <a:latin typeface="Arial Black" panose="020B0A04020102020204" pitchFamily="34" charset="0"/>
            </a:endParaRPr>
          </a:p>
          <a:p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50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DA1A-D37A-4F05-B711-69F38B83F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61" y="376235"/>
            <a:ext cx="3932030" cy="3956690"/>
          </a:xfrm>
        </p:spPr>
        <p:txBody>
          <a:bodyPr rtlCol="0" anchor="ctr">
            <a:normAutofit/>
          </a:bodyPr>
          <a:lstStyle/>
          <a:p>
            <a:pPr>
              <a:defRPr/>
            </a:pPr>
            <a:r>
              <a:rPr lang="en-US" sz="3200" dirty="0">
                <a:latin typeface="Berlin Sans FB Demi" pitchFamily="34" charset="0"/>
              </a:rPr>
              <a:t>PENGELOMPOKAN</a:t>
            </a:r>
            <a:br>
              <a:rPr lang="en-US" sz="3200" dirty="0">
                <a:latin typeface="Berlin Sans FB Demi" pitchFamily="34" charset="0"/>
              </a:rPr>
            </a:br>
            <a:r>
              <a:rPr lang="en-US" sz="3200" dirty="0">
                <a:latin typeface="Berlin Sans FB Demi" pitchFamily="34" charset="0"/>
              </a:rPr>
              <a:t>AYAT JURNAL PENYESUAIAN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5C6CA-10F2-4835-B92C-2716D400C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2860" y="1450655"/>
            <a:ext cx="8359140" cy="4571972"/>
          </a:xfrm>
        </p:spPr>
        <p:txBody>
          <a:bodyPr rtlCol="0" anchor="ctr">
            <a:no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sz="2400" b="1" dirty="0">
                <a:latin typeface="Arial Black" panose="020B0A04020102020204" pitchFamily="34" charset="0"/>
              </a:rPr>
              <a:t>Pos </a:t>
            </a:r>
            <a:r>
              <a:rPr lang="en-US" sz="2400" b="1" dirty="0" err="1">
                <a:latin typeface="Arial Black" panose="020B0A04020102020204" pitchFamily="34" charset="0"/>
              </a:rPr>
              <a:t>Penangguhan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i="1" dirty="0">
                <a:latin typeface="Arial Black" panose="020B0A04020102020204" pitchFamily="34" charset="0"/>
              </a:rPr>
              <a:t>(</a:t>
            </a:r>
            <a:r>
              <a:rPr lang="en-US" sz="2400" b="1" i="1" dirty="0" err="1">
                <a:latin typeface="Arial Black" panose="020B0A04020102020204" pitchFamily="34" charset="0"/>
              </a:rPr>
              <a:t>defferal</a:t>
            </a:r>
            <a:r>
              <a:rPr lang="en-US" sz="2400" b="1" i="1" dirty="0">
                <a:latin typeface="Arial Black" panose="020B0A04020102020204" pitchFamily="34" charset="0"/>
              </a:rPr>
              <a:t>)</a:t>
            </a:r>
            <a:r>
              <a:rPr lang="en-US" sz="2400" b="1" dirty="0">
                <a:latin typeface="Arial Black" panose="020B0A04020102020204" pitchFamily="34" charset="0"/>
              </a:rPr>
              <a:t>, </a:t>
            </a:r>
            <a:r>
              <a:rPr lang="en-US" sz="2400" b="1" dirty="0" err="1">
                <a:latin typeface="Arial Black" panose="020B0A04020102020204" pitchFamily="34" charset="0"/>
              </a:rPr>
              <a:t>dilakukan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dengan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mencatat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transaksi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sedemikian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rupa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sehingga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menunda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pengakuan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beban</a:t>
            </a:r>
            <a:r>
              <a:rPr lang="en-US" sz="2400" b="1" dirty="0">
                <a:latin typeface="Arial Black" panose="020B0A04020102020204" pitchFamily="34" charset="0"/>
              </a:rPr>
              <a:t> dan </a:t>
            </a:r>
            <a:r>
              <a:rPr lang="en-US" sz="2400" b="1" dirty="0" err="1">
                <a:latin typeface="Arial Black" panose="020B0A04020102020204" pitchFamily="34" charset="0"/>
              </a:rPr>
              <a:t>pendapatan</a:t>
            </a:r>
            <a:r>
              <a:rPr lang="en-US" sz="2400" b="1" dirty="0">
                <a:latin typeface="Arial Black" panose="020B0A04020102020204" pitchFamily="34" charset="0"/>
              </a:rPr>
              <a:t>.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sz="2400" b="1" dirty="0">
                <a:latin typeface="Arial Black" panose="020B0A04020102020204" pitchFamily="34" charset="0"/>
              </a:rPr>
              <a:t>Beban </a:t>
            </a:r>
            <a:r>
              <a:rPr lang="en-US" sz="2400" b="1" dirty="0" err="1">
                <a:latin typeface="Arial Black" panose="020B0A04020102020204" pitchFamily="34" charset="0"/>
              </a:rPr>
              <a:t>ditangguhkan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atau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beban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dibayar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dimuka</a:t>
            </a:r>
            <a:r>
              <a:rPr lang="en-US" sz="2400" b="1" dirty="0">
                <a:latin typeface="Arial Black" panose="020B0A04020102020204" pitchFamily="34" charset="0"/>
              </a:rPr>
              <a:t>, </a:t>
            </a:r>
            <a:r>
              <a:rPr lang="en-US" sz="2400" b="1" dirty="0" err="1">
                <a:latin typeface="Arial Black" panose="020B0A04020102020204" pitchFamily="34" charset="0"/>
              </a:rPr>
              <a:t>merupakan</a:t>
            </a:r>
            <a:r>
              <a:rPr lang="en-US" sz="2400" b="1" dirty="0">
                <a:latin typeface="Arial Black" panose="020B0A04020102020204" pitchFamily="34" charset="0"/>
              </a:rPr>
              <a:t> pos yang </a:t>
            </a:r>
            <a:r>
              <a:rPr lang="en-US" sz="2400" b="1" dirty="0" err="1">
                <a:latin typeface="Arial Black" panose="020B0A04020102020204" pitchFamily="34" charset="0"/>
              </a:rPr>
              <a:t>sejak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awal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dicatat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dalam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rek</a:t>
            </a:r>
            <a:r>
              <a:rPr lang="en-US" sz="2400" b="1" dirty="0">
                <a:latin typeface="Arial Black" panose="020B0A04020102020204" pitchFamily="34" charset="0"/>
              </a:rPr>
              <a:t>. </a:t>
            </a:r>
            <a:r>
              <a:rPr lang="en-US" sz="2400" b="1" dirty="0" err="1">
                <a:latin typeface="Arial Black" panose="020B0A04020102020204" pitchFamily="34" charset="0"/>
              </a:rPr>
              <a:t>Aktiva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tetapi</a:t>
            </a:r>
            <a:r>
              <a:rPr lang="en-US" sz="2400" b="1" dirty="0">
                <a:latin typeface="Arial Black" panose="020B0A04020102020204" pitchFamily="34" charset="0"/>
              </a:rPr>
              <a:t> pada </a:t>
            </a:r>
            <a:r>
              <a:rPr lang="en-US" sz="2400" b="1" dirty="0" err="1">
                <a:latin typeface="Arial Black" panose="020B0A04020102020204" pitchFamily="34" charset="0"/>
              </a:rPr>
              <a:t>saat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akhir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periode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harus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dibebankan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sebagai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beban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atas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sejumlah</a:t>
            </a:r>
            <a:r>
              <a:rPr lang="en-US" sz="2400" b="1" dirty="0">
                <a:latin typeface="Arial Black" panose="020B0A04020102020204" pitchFamily="34" charset="0"/>
              </a:rPr>
              <a:t> yang </a:t>
            </a:r>
            <a:r>
              <a:rPr lang="en-US" sz="2400" b="1" dirty="0" err="1">
                <a:latin typeface="Arial Black" panose="020B0A04020102020204" pitchFamily="34" charset="0"/>
              </a:rPr>
              <a:t>terpakai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selama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operasi</a:t>
            </a:r>
            <a:r>
              <a:rPr lang="en-US" sz="2400" b="1" dirty="0">
                <a:latin typeface="Arial Black" panose="020B0A04020102020204" pitchFamily="34" charset="0"/>
              </a:rPr>
              <a:t> normal </a:t>
            </a:r>
            <a:r>
              <a:rPr lang="en-US" sz="2400" b="1" dirty="0" err="1">
                <a:latin typeface="Arial Black" panose="020B0A04020102020204" pitchFamily="34" charset="0"/>
              </a:rPr>
              <a:t>usaha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entitas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ekonomi</a:t>
            </a:r>
            <a:r>
              <a:rPr lang="en-US" sz="2400" b="1" dirty="0">
                <a:latin typeface="Arial Black" panose="020B0A04020102020204" pitchFamily="34" charset="0"/>
              </a:rPr>
              <a:t>. </a:t>
            </a:r>
            <a:r>
              <a:rPr lang="en-US" sz="2400" b="1" dirty="0" err="1">
                <a:latin typeface="Arial Black" panose="020B0A04020102020204" pitchFamily="34" charset="0"/>
              </a:rPr>
              <a:t>Misal</a:t>
            </a:r>
            <a:r>
              <a:rPr lang="en-US" sz="2400" b="1" dirty="0">
                <a:latin typeface="Arial Black" panose="020B0A04020102020204" pitchFamily="34" charset="0"/>
              </a:rPr>
              <a:t> : </a:t>
            </a:r>
            <a:r>
              <a:rPr lang="en-US" sz="2400" b="1" dirty="0" err="1">
                <a:latin typeface="Arial Black" panose="020B0A04020102020204" pitchFamily="34" charset="0"/>
              </a:rPr>
              <a:t>Sewa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dibayar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dimuka</a:t>
            </a:r>
            <a:r>
              <a:rPr lang="en-US" sz="2400" b="1" dirty="0">
                <a:latin typeface="Arial Black" panose="020B0A04020102020204" pitchFamily="34" charset="0"/>
              </a:rPr>
              <a:t>, </a:t>
            </a:r>
            <a:r>
              <a:rPr lang="en-US" sz="2400" b="1" dirty="0" err="1">
                <a:latin typeface="Arial Black" panose="020B0A04020102020204" pitchFamily="34" charset="0"/>
              </a:rPr>
              <a:t>assuransi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dibayar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dimuka</a:t>
            </a:r>
            <a:r>
              <a:rPr lang="en-US" sz="2400" b="1" dirty="0">
                <a:latin typeface="Arial Black" panose="020B0A04020102020204" pitchFamily="34" charset="0"/>
              </a:rPr>
              <a:t>, </a:t>
            </a:r>
            <a:r>
              <a:rPr lang="en-US" sz="2400" b="1" dirty="0" err="1">
                <a:latin typeface="Arial Black" panose="020B0A04020102020204" pitchFamily="34" charset="0"/>
              </a:rPr>
              <a:t>dll</a:t>
            </a:r>
            <a:r>
              <a:rPr lang="en-US" sz="2400" b="1" dirty="0">
                <a:latin typeface="Arial Black" panose="020B0A04020102020204" pitchFamily="34" charset="0"/>
              </a:rPr>
              <a:t>.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sz="2400" b="1" dirty="0" err="1">
                <a:latin typeface="Arial Black" panose="020B0A04020102020204" pitchFamily="34" charset="0"/>
              </a:rPr>
              <a:t>Pendapatan</a:t>
            </a:r>
            <a:r>
              <a:rPr lang="en-US" sz="2400" b="1" dirty="0">
                <a:latin typeface="Arial Black" panose="020B0A04020102020204" pitchFamily="34" charset="0"/>
              </a:rPr>
              <a:t> yang </a:t>
            </a:r>
            <a:r>
              <a:rPr lang="en-US" sz="2400" b="1" dirty="0" err="1">
                <a:latin typeface="Arial Black" panose="020B0A04020102020204" pitchFamily="34" charset="0"/>
              </a:rPr>
              <a:t>ditangguhkan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atau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pendapatan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diterima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dimuka</a:t>
            </a:r>
            <a:r>
              <a:rPr lang="en-US" sz="2400" b="1" dirty="0">
                <a:latin typeface="Arial Black" panose="020B0A04020102020204" pitchFamily="34" charset="0"/>
              </a:rPr>
              <a:t>, pada masa </a:t>
            </a:r>
            <a:r>
              <a:rPr lang="en-US" sz="2400" b="1" dirty="0" err="1">
                <a:latin typeface="Arial Black" panose="020B0A04020102020204" pitchFamily="34" charset="0"/>
              </a:rPr>
              <a:t>awal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dicatat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dalam</a:t>
            </a:r>
            <a:r>
              <a:rPr lang="en-US" sz="2400" b="1" dirty="0">
                <a:latin typeface="Arial Black" panose="020B0A04020102020204" pitchFamily="34" charset="0"/>
              </a:rPr>
              <a:t> pos </a:t>
            </a:r>
            <a:r>
              <a:rPr lang="en-US" sz="2400" b="1" dirty="0" err="1">
                <a:latin typeface="Arial Black" panose="020B0A04020102020204" pitchFamily="34" charset="0"/>
              </a:rPr>
              <a:t>aktiva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sehingga</a:t>
            </a:r>
            <a:r>
              <a:rPr lang="en-US" sz="2400" b="1" dirty="0">
                <a:latin typeface="Arial Black" panose="020B0A04020102020204" pitchFamily="34" charset="0"/>
              </a:rPr>
              <a:t> pada </a:t>
            </a:r>
            <a:r>
              <a:rPr lang="en-US" sz="2400" b="1" dirty="0" err="1">
                <a:latin typeface="Arial Black" panose="020B0A04020102020204" pitchFamily="34" charset="0"/>
              </a:rPr>
              <a:t>akhir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periode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akuntansi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memerlukan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pembebenan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atas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manfaat</a:t>
            </a:r>
            <a:r>
              <a:rPr lang="en-US" sz="2400" b="1" dirty="0">
                <a:latin typeface="Arial Black" panose="020B0A04020102020204" pitchFamily="34" charset="0"/>
              </a:rPr>
              <a:t> yang </a:t>
            </a:r>
            <a:r>
              <a:rPr lang="en-US" sz="2400" b="1" dirty="0" err="1">
                <a:latin typeface="Arial Black" panose="020B0A04020102020204" pitchFamily="34" charset="0"/>
              </a:rPr>
              <a:t>telah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diberikan</a:t>
            </a:r>
            <a:r>
              <a:rPr lang="en-US" sz="2400" b="1" dirty="0">
                <a:latin typeface="Arial Black" panose="020B0A04020102020204" pitchFamily="34" charset="0"/>
              </a:rPr>
              <a:t>. </a:t>
            </a:r>
            <a:r>
              <a:rPr lang="en-US" sz="2400" b="1" dirty="0" err="1">
                <a:latin typeface="Arial Black" panose="020B0A04020102020204" pitchFamily="34" charset="0"/>
              </a:rPr>
              <a:t>Contoh</a:t>
            </a:r>
            <a:r>
              <a:rPr lang="en-US" sz="2400" b="1" dirty="0">
                <a:latin typeface="Arial Black" panose="020B0A04020102020204" pitchFamily="34" charset="0"/>
              </a:rPr>
              <a:t> : </a:t>
            </a:r>
            <a:r>
              <a:rPr lang="en-US" sz="2400" b="1" dirty="0" err="1">
                <a:latin typeface="Arial Black" panose="020B0A04020102020204" pitchFamily="34" charset="0"/>
              </a:rPr>
              <a:t>Pendapatan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sewa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diterima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dimuka</a:t>
            </a:r>
            <a:r>
              <a:rPr lang="en-US" sz="2400" b="1" dirty="0">
                <a:latin typeface="Arial Black" panose="020B0A04020102020204" pitchFamily="34" charset="0"/>
              </a:rPr>
              <a:t>, </a:t>
            </a:r>
            <a:r>
              <a:rPr lang="en-US" sz="2400" b="1" dirty="0" err="1">
                <a:latin typeface="Arial Black" panose="020B0A04020102020204" pitchFamily="34" charset="0"/>
              </a:rPr>
              <a:t>Pembayaran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majalah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diterima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dimuka</a:t>
            </a:r>
            <a:r>
              <a:rPr lang="en-US" sz="2400" b="1" dirty="0">
                <a:latin typeface="Arial Black" panose="020B0A04020102020204" pitchFamily="34" charset="0"/>
              </a:rPr>
              <a:t>, </a:t>
            </a:r>
            <a:r>
              <a:rPr lang="en-US" sz="2400" b="1" dirty="0" err="1">
                <a:latin typeface="Arial Black" panose="020B0A04020102020204" pitchFamily="34" charset="0"/>
              </a:rPr>
              <a:t>dll</a:t>
            </a:r>
            <a:r>
              <a:rPr lang="en-US" sz="2400" b="1" dirty="0">
                <a:latin typeface="Arial Black" panose="020B0A04020102020204" pitchFamily="34" charset="0"/>
              </a:rPr>
              <a:t>.</a:t>
            </a:r>
          </a:p>
          <a:p>
            <a:pPr>
              <a:buNone/>
              <a:defRPr/>
            </a:pPr>
            <a:endParaRPr lang="en-US" sz="2400" b="1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2CA38-AA68-49BB-B1C2-8AA7E75A3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660" y="761226"/>
            <a:ext cx="11521439" cy="3526144"/>
          </a:xfrm>
        </p:spPr>
        <p:txBody>
          <a:bodyPr rtlCol="0">
            <a:noAutofit/>
          </a:bodyPr>
          <a:lstStyle/>
          <a:p>
            <a:pPr>
              <a:buNone/>
              <a:defRPr/>
            </a:pPr>
            <a:r>
              <a:rPr lang="en-US" sz="3200" b="1" dirty="0">
                <a:latin typeface="Arial Black" panose="020B0A04020102020204" pitchFamily="34" charset="0"/>
              </a:rPr>
              <a:t>2. Pos </a:t>
            </a:r>
            <a:r>
              <a:rPr lang="en-US" sz="3200" b="1" dirty="0" err="1">
                <a:latin typeface="Arial Black" panose="020B0A04020102020204" pitchFamily="34" charset="0"/>
              </a:rPr>
              <a:t>Akrual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i="1" dirty="0">
                <a:latin typeface="Arial Black" panose="020B0A04020102020204" pitchFamily="34" charset="0"/>
              </a:rPr>
              <a:t>(Accruals)</a:t>
            </a:r>
            <a:r>
              <a:rPr lang="en-US" sz="3200" dirty="0">
                <a:latin typeface="Arial Black" panose="020B0A04020102020204" pitchFamily="34" charset="0"/>
              </a:rPr>
              <a:t>, </a:t>
            </a:r>
            <a:r>
              <a:rPr lang="en-US" sz="3200" dirty="0" err="1">
                <a:latin typeface="Arial Black" panose="020B0A04020102020204" pitchFamily="34" charset="0"/>
              </a:rPr>
              <a:t>timbul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tidak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adanya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pencatatan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beban</a:t>
            </a:r>
            <a:r>
              <a:rPr lang="en-US" sz="3200" dirty="0">
                <a:latin typeface="Arial Black" panose="020B0A04020102020204" pitchFamily="34" charset="0"/>
              </a:rPr>
              <a:t> yang </a:t>
            </a:r>
            <a:r>
              <a:rPr lang="en-US" sz="3200" dirty="0" err="1">
                <a:latin typeface="Arial Black" panose="020B0A04020102020204" pitchFamily="34" charset="0"/>
              </a:rPr>
              <a:t>terjadi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atau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pendapatan</a:t>
            </a:r>
            <a:r>
              <a:rPr lang="en-US" sz="3200" dirty="0">
                <a:latin typeface="Arial Black" panose="020B0A04020102020204" pitchFamily="34" charset="0"/>
              </a:rPr>
              <a:t> yang </a:t>
            </a:r>
            <a:r>
              <a:rPr lang="en-US" sz="3200" dirty="0" err="1">
                <a:latin typeface="Arial Black" panose="020B0A04020102020204" pitchFamily="34" charset="0"/>
              </a:rPr>
              <a:t>dihasilkan</a:t>
            </a:r>
            <a:r>
              <a:rPr lang="en-US" sz="3200" dirty="0">
                <a:latin typeface="Arial Black" panose="020B0A04020102020204" pitchFamily="34" charset="0"/>
              </a:rPr>
              <a:t>.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sz="3200" dirty="0">
                <a:latin typeface="Arial Black" panose="020B0A04020102020204" pitchFamily="34" charset="0"/>
              </a:rPr>
              <a:t>Beban yang </a:t>
            </a:r>
            <a:r>
              <a:rPr lang="en-US" sz="3200" dirty="0" err="1">
                <a:latin typeface="Arial Black" panose="020B0A04020102020204" pitchFamily="34" charset="0"/>
              </a:rPr>
              <a:t>terjadi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tetapi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belum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dicatat</a:t>
            </a:r>
            <a:r>
              <a:rPr lang="en-US" sz="3200" dirty="0">
                <a:latin typeface="Arial Black" panose="020B0A04020102020204" pitchFamily="34" charset="0"/>
              </a:rPr>
              <a:t>. </a:t>
            </a:r>
            <a:r>
              <a:rPr lang="en-US" sz="3200" dirty="0" err="1">
                <a:latin typeface="Arial Black" panose="020B0A04020102020204" pitchFamily="34" charset="0"/>
              </a:rPr>
              <a:t>Contoh</a:t>
            </a:r>
            <a:r>
              <a:rPr lang="en-US" sz="3200" dirty="0">
                <a:latin typeface="Arial Black" panose="020B0A04020102020204" pitchFamily="34" charset="0"/>
              </a:rPr>
              <a:t> : Beban </a:t>
            </a:r>
            <a:r>
              <a:rPr lang="en-US" sz="3200" dirty="0" err="1">
                <a:latin typeface="Arial Black" panose="020B0A04020102020204" pitchFamily="34" charset="0"/>
              </a:rPr>
              <a:t>Gaji</a:t>
            </a:r>
            <a:r>
              <a:rPr lang="en-US" sz="3200" dirty="0">
                <a:latin typeface="Arial Black" panose="020B0A04020102020204" pitchFamily="34" charset="0"/>
              </a:rPr>
              <a:t> dan </a:t>
            </a:r>
            <a:r>
              <a:rPr lang="en-US" sz="3200" dirty="0" err="1">
                <a:latin typeface="Arial Black" panose="020B0A04020102020204" pitchFamily="34" charset="0"/>
              </a:rPr>
              <a:t>Upah</a:t>
            </a:r>
            <a:r>
              <a:rPr lang="en-US" sz="3200" dirty="0">
                <a:latin typeface="Arial Black" panose="020B0A04020102020204" pitchFamily="34" charset="0"/>
              </a:rPr>
              <a:t> yang </a:t>
            </a:r>
            <a:r>
              <a:rPr lang="en-US" sz="3200" dirty="0" err="1">
                <a:latin typeface="Arial Black" panose="020B0A04020102020204" pitchFamily="34" charset="0"/>
              </a:rPr>
              <a:t>belum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dibayar</a:t>
            </a:r>
            <a:r>
              <a:rPr lang="en-US" sz="3200" dirty="0">
                <a:latin typeface="Arial Black" panose="020B0A04020102020204" pitchFamily="34" charset="0"/>
              </a:rPr>
              <a:t>, Beban Bunga yang </a:t>
            </a:r>
            <a:r>
              <a:rPr lang="en-US" sz="3200" dirty="0" err="1">
                <a:latin typeface="Arial Black" panose="020B0A04020102020204" pitchFamily="34" charset="0"/>
              </a:rPr>
              <a:t>belum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dibayar</a:t>
            </a:r>
            <a:r>
              <a:rPr lang="en-US" sz="3200" dirty="0">
                <a:latin typeface="Arial Black" panose="020B0A04020102020204" pitchFamily="34" charset="0"/>
              </a:rPr>
              <a:t>.</a:t>
            </a:r>
          </a:p>
          <a:p>
            <a:pPr marL="514350" indent="-514350">
              <a:buFont typeface="+mj-lt"/>
              <a:buAutoNum type="alphaLcPeriod"/>
              <a:defRPr/>
            </a:pPr>
            <a:r>
              <a:rPr lang="en-US" sz="3200" dirty="0" err="1">
                <a:latin typeface="Arial Black" panose="020B0A04020102020204" pitchFamily="34" charset="0"/>
              </a:rPr>
              <a:t>Pendapatan</a:t>
            </a:r>
            <a:r>
              <a:rPr lang="en-US" sz="3200" dirty="0">
                <a:latin typeface="Arial Black" panose="020B0A04020102020204" pitchFamily="34" charset="0"/>
              </a:rPr>
              <a:t> yang </a:t>
            </a:r>
            <a:r>
              <a:rPr lang="en-US" sz="3200" dirty="0" err="1">
                <a:latin typeface="Arial Black" panose="020B0A04020102020204" pitchFamily="34" charset="0"/>
              </a:rPr>
              <a:t>telah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dihasilkan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tetapi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belum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dicatat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dalam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rekening</a:t>
            </a:r>
            <a:r>
              <a:rPr lang="en-US" sz="3200" dirty="0">
                <a:latin typeface="Arial Black" panose="020B0A04020102020204" pitchFamily="34" charset="0"/>
              </a:rPr>
              <a:t>. </a:t>
            </a:r>
            <a:r>
              <a:rPr lang="en-US" sz="3200" dirty="0" err="1">
                <a:latin typeface="Arial Black" panose="020B0A04020102020204" pitchFamily="34" charset="0"/>
              </a:rPr>
              <a:t>Contoh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dari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rekening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ini</a:t>
            </a:r>
            <a:r>
              <a:rPr lang="en-US" sz="3200" dirty="0">
                <a:latin typeface="Arial Black" panose="020B0A04020102020204" pitchFamily="34" charset="0"/>
              </a:rPr>
              <a:t>  </a:t>
            </a:r>
            <a:r>
              <a:rPr lang="en-US" sz="3200" dirty="0" err="1">
                <a:latin typeface="Arial Black" panose="020B0A04020102020204" pitchFamily="34" charset="0"/>
              </a:rPr>
              <a:t>adalah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Jasanya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telah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diberikan</a:t>
            </a:r>
            <a:r>
              <a:rPr lang="en-US" sz="3200" dirty="0">
                <a:latin typeface="Arial Black" panose="020B0A04020102020204" pitchFamily="34" charset="0"/>
              </a:rPr>
              <a:t>, </a:t>
            </a:r>
            <a:r>
              <a:rPr lang="en-US" sz="3200" dirty="0" err="1">
                <a:latin typeface="Arial Black" panose="020B0A04020102020204" pitchFamily="34" charset="0"/>
              </a:rPr>
              <a:t>akan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tetapi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belum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ditagih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sehingga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belum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dilakukan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pencatatan</a:t>
            </a:r>
            <a:r>
              <a:rPr lang="en-US" sz="3200" dirty="0">
                <a:latin typeface="Arial Black" panose="020B0A04020102020204" pitchFamily="34" charset="0"/>
              </a:rPr>
              <a:t>.</a:t>
            </a:r>
          </a:p>
          <a:p>
            <a:pPr>
              <a:buNone/>
              <a:defRPr/>
            </a:pPr>
            <a:endParaRPr lang="en-US" sz="32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2" name="Rectangle 3">
            <a:extLst>
              <a:ext uri="{FF2B5EF4-FFF2-40B4-BE49-F238E27FC236}">
                <a16:creationId xmlns:a16="http://schemas.microsoft.com/office/drawing/2014/main" id="{402F8E83-D485-4836-A613-F2185F1E8A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0320755"/>
              </p:ext>
            </p:extLst>
          </p:nvPr>
        </p:nvGraphicFramePr>
        <p:xfrm>
          <a:off x="266131" y="92691"/>
          <a:ext cx="11416352" cy="6672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comb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4564" y="270680"/>
            <a:ext cx="11551693" cy="6316639"/>
          </a:xfrm>
        </p:spPr>
        <p:txBody>
          <a:bodyPr>
            <a:noAutofit/>
          </a:bodyPr>
          <a:lstStyle/>
          <a:p>
            <a:pPr algn="just" eaLnBrk="1" hangingPunct="1">
              <a:buFontTx/>
              <a:buNone/>
              <a:defRPr/>
            </a:pPr>
            <a:r>
              <a:rPr lang="en-US" sz="2600" b="1" dirty="0"/>
              <a:t>CONTOH SOAL AJP </a:t>
            </a:r>
            <a:r>
              <a:rPr lang="en-US" sz="2600" b="1" dirty="0" err="1"/>
              <a:t>untuk</a:t>
            </a:r>
            <a:r>
              <a:rPr lang="en-US" sz="2600" b="1" dirty="0"/>
              <a:t> Perusahaan </a:t>
            </a:r>
            <a:r>
              <a:rPr lang="en-US" sz="2600" b="1" dirty="0" err="1"/>
              <a:t>Jasa</a:t>
            </a:r>
            <a:endParaRPr lang="en-US" sz="2600" b="1" dirty="0"/>
          </a:p>
          <a:p>
            <a:pPr marL="457200" indent="-457200" algn="just">
              <a:buFontTx/>
              <a:buAutoNum type="alphaUcPeriod"/>
              <a:defRPr/>
            </a:pPr>
            <a:r>
              <a:rPr lang="en-US" sz="2600" b="1" dirty="0"/>
              <a:t>Beban </a:t>
            </a:r>
            <a:r>
              <a:rPr lang="en-US" sz="2600" b="1" dirty="0" err="1"/>
              <a:t>Dibayar</a:t>
            </a:r>
            <a:r>
              <a:rPr lang="en-US" sz="2600" b="1" dirty="0"/>
              <a:t> </a:t>
            </a:r>
            <a:r>
              <a:rPr lang="en-US" sz="2600" b="1" dirty="0" err="1"/>
              <a:t>Dimuka</a:t>
            </a:r>
            <a:endParaRPr lang="en-US" sz="2600" b="1" dirty="0"/>
          </a:p>
          <a:p>
            <a:pPr marL="457200" indent="0" algn="just">
              <a:buNone/>
              <a:defRPr/>
            </a:pPr>
            <a:r>
              <a:rPr lang="en-US" sz="2600" b="1" dirty="0" err="1"/>
              <a:t>Membayar</a:t>
            </a:r>
            <a:r>
              <a:rPr lang="en-US" sz="2600" b="1" dirty="0"/>
              <a:t> </a:t>
            </a:r>
            <a:r>
              <a:rPr lang="en-US" sz="2600" b="1" dirty="0" err="1"/>
              <a:t>premi</a:t>
            </a:r>
            <a:r>
              <a:rPr lang="en-US" sz="2600" b="1" dirty="0"/>
              <a:t> </a:t>
            </a:r>
            <a:r>
              <a:rPr lang="en-US" sz="2600" b="1" dirty="0" err="1"/>
              <a:t>asuransi</a:t>
            </a:r>
            <a:r>
              <a:rPr lang="en-US" sz="2600" b="1" dirty="0"/>
              <a:t> (</a:t>
            </a:r>
            <a:r>
              <a:rPr lang="id-ID" sz="2600" b="1" i="1" dirty="0"/>
              <a:t>Prepaid </a:t>
            </a:r>
            <a:r>
              <a:rPr lang="en-US" sz="2600" b="1" i="1" dirty="0"/>
              <a:t>Insurance</a:t>
            </a:r>
            <a:r>
              <a:rPr lang="en-US" sz="2600" b="1" dirty="0"/>
              <a:t>) Rp.1200.000, </a:t>
            </a:r>
            <a:r>
              <a:rPr lang="en-US" sz="2600" b="1" dirty="0" err="1"/>
              <a:t>untuk</a:t>
            </a:r>
            <a:r>
              <a:rPr lang="en-US" sz="2600" b="1" dirty="0"/>
              <a:t> </a:t>
            </a:r>
            <a:r>
              <a:rPr lang="en-US" sz="2600" b="1" dirty="0" err="1"/>
              <a:t>periode</a:t>
            </a:r>
            <a:r>
              <a:rPr lang="en-US" sz="2600" b="1" dirty="0"/>
              <a:t> 2 </a:t>
            </a:r>
            <a:r>
              <a:rPr lang="id-ID" sz="2600" b="1" dirty="0"/>
              <a:t>P</a:t>
            </a:r>
            <a:r>
              <a:rPr lang="en-US" sz="2600" b="1" dirty="0" err="1"/>
              <a:t>ebruari</a:t>
            </a:r>
            <a:r>
              <a:rPr lang="en-US" sz="2600" b="1" dirty="0"/>
              <a:t> 20</a:t>
            </a:r>
            <a:r>
              <a:rPr lang="id-ID" sz="2600" b="1" dirty="0"/>
              <a:t>11</a:t>
            </a:r>
            <a:r>
              <a:rPr lang="en-US" sz="2600" b="1" dirty="0"/>
              <a:t> s/d 2 </a:t>
            </a:r>
            <a:r>
              <a:rPr lang="id-ID" sz="2600" b="1" dirty="0"/>
              <a:t>P</a:t>
            </a:r>
            <a:r>
              <a:rPr lang="en-US" sz="2600" b="1" dirty="0" err="1"/>
              <a:t>ebruari</a:t>
            </a:r>
            <a:r>
              <a:rPr lang="en-US" sz="2600" b="1" dirty="0"/>
              <a:t> 20</a:t>
            </a:r>
            <a:r>
              <a:rPr lang="id-ID" sz="2600" b="1" dirty="0"/>
              <a:t>12</a:t>
            </a:r>
            <a:r>
              <a:rPr lang="en-US" sz="2600" b="1" dirty="0"/>
              <a:t>. Ada 2 </a:t>
            </a:r>
            <a:r>
              <a:rPr lang="en-US" sz="2600" b="1" dirty="0" err="1"/>
              <a:t>metode</a:t>
            </a:r>
            <a:r>
              <a:rPr lang="en-US" sz="2600" b="1" dirty="0"/>
              <a:t> </a:t>
            </a:r>
            <a:r>
              <a:rPr lang="en-US" sz="2600" b="1" dirty="0" err="1"/>
              <a:t>penyelesaiannya</a:t>
            </a:r>
            <a:r>
              <a:rPr lang="en-US" sz="2600" b="1" dirty="0"/>
              <a:t>, </a:t>
            </a:r>
            <a:r>
              <a:rPr lang="en-US" sz="2600" b="1" dirty="0" err="1"/>
              <a:t>yaitu</a:t>
            </a:r>
            <a:r>
              <a:rPr lang="en-US" sz="2600" b="1" dirty="0"/>
              <a:t> </a:t>
            </a:r>
            <a:r>
              <a:rPr lang="id-ID" sz="2600" b="1" dirty="0"/>
              <a:t>:</a:t>
            </a:r>
          </a:p>
          <a:p>
            <a:pPr marL="457200" indent="0" algn="just">
              <a:buNone/>
              <a:defRPr/>
            </a:pPr>
            <a:r>
              <a:rPr lang="id-ID" sz="2600" b="1" dirty="0"/>
              <a:t>1. </a:t>
            </a:r>
            <a:r>
              <a:rPr lang="en-US" sz="2600" b="1" dirty="0" err="1"/>
              <a:t>Dicatat</a:t>
            </a:r>
            <a:r>
              <a:rPr lang="en-US" sz="2600" b="1" dirty="0"/>
              <a:t> </a:t>
            </a:r>
            <a:r>
              <a:rPr lang="en-US" sz="2600" b="1" dirty="0" err="1"/>
              <a:t>sbg</a:t>
            </a:r>
            <a:r>
              <a:rPr lang="en-US" sz="2600" b="1" dirty="0"/>
              <a:t> </a:t>
            </a:r>
            <a:r>
              <a:rPr lang="en-US" sz="2600" b="1" dirty="0" err="1"/>
              <a:t>persekot</a:t>
            </a:r>
            <a:r>
              <a:rPr lang="en-US" sz="2600" b="1" dirty="0"/>
              <a:t> </a:t>
            </a:r>
            <a:r>
              <a:rPr lang="en-US" sz="2600" b="1" dirty="0" err="1"/>
              <a:t>biaya</a:t>
            </a:r>
            <a:r>
              <a:rPr lang="en-US" sz="2600" b="1" dirty="0"/>
              <a:t> (asset) (</a:t>
            </a:r>
            <a:r>
              <a:rPr lang="en-US" sz="2600" b="1" dirty="0" err="1"/>
              <a:t>Pendekatan</a:t>
            </a:r>
            <a:r>
              <a:rPr lang="en-US" sz="2600" b="1" dirty="0"/>
              <a:t> </a:t>
            </a:r>
            <a:r>
              <a:rPr lang="en-US" sz="2600" b="1" dirty="0" err="1"/>
              <a:t>Neraca</a:t>
            </a:r>
            <a:r>
              <a:rPr lang="en-US" sz="2600" b="1" dirty="0"/>
              <a:t>)</a:t>
            </a:r>
          </a:p>
          <a:p>
            <a:pPr marL="723900" indent="1588" algn="just">
              <a:buNone/>
              <a:defRPr/>
            </a:pPr>
            <a:r>
              <a:rPr lang="en-US" sz="2600" b="1" dirty="0" err="1"/>
              <a:t>Jurnal</a:t>
            </a:r>
            <a:r>
              <a:rPr lang="en-US" sz="2600" b="1" dirty="0"/>
              <a:t> </a:t>
            </a:r>
            <a:r>
              <a:rPr lang="en-US" sz="2600" b="1" dirty="0" err="1"/>
              <a:t>tgl</a:t>
            </a:r>
            <a:r>
              <a:rPr lang="en-US" sz="2600" b="1" dirty="0"/>
              <a:t> 2/2/20</a:t>
            </a:r>
            <a:r>
              <a:rPr lang="id-ID" sz="2600" b="1" dirty="0"/>
              <a:t>11</a:t>
            </a:r>
            <a:r>
              <a:rPr lang="en-US" sz="2600" b="1" dirty="0"/>
              <a:t> </a:t>
            </a:r>
            <a:r>
              <a:rPr lang="en-US" sz="2600" b="1" dirty="0" err="1"/>
              <a:t>sbb</a:t>
            </a:r>
            <a:r>
              <a:rPr lang="en-US" sz="2600" b="1" dirty="0"/>
              <a:t> :</a:t>
            </a:r>
          </a:p>
          <a:p>
            <a:pPr algn="just" eaLnBrk="1" hangingPunct="1">
              <a:lnSpc>
                <a:spcPct val="50000"/>
              </a:lnSpc>
              <a:buFontTx/>
              <a:buNone/>
              <a:defRPr/>
            </a:pPr>
            <a:r>
              <a:rPr lang="id-ID" sz="2600" b="1" dirty="0"/>
              <a:t>		</a:t>
            </a:r>
            <a:r>
              <a:rPr lang="en-US" sz="2600" b="1" dirty="0" err="1"/>
              <a:t>Asuransi</a:t>
            </a:r>
            <a:r>
              <a:rPr lang="en-US" sz="2600" b="1" dirty="0"/>
              <a:t> </a:t>
            </a:r>
            <a:r>
              <a:rPr lang="en-US" sz="2600" b="1" dirty="0" err="1"/>
              <a:t>dibayar</a:t>
            </a:r>
            <a:r>
              <a:rPr lang="en-US" sz="2600" b="1" dirty="0"/>
              <a:t> </a:t>
            </a:r>
            <a:r>
              <a:rPr lang="en-US" sz="2600" b="1" dirty="0" err="1"/>
              <a:t>dimuka</a:t>
            </a:r>
            <a:r>
              <a:rPr lang="en-US" sz="2600" b="1" dirty="0"/>
              <a:t>	</a:t>
            </a:r>
            <a:r>
              <a:rPr lang="en-US" sz="2600" b="1" dirty="0" err="1"/>
              <a:t>Rp</a:t>
            </a:r>
            <a:r>
              <a:rPr lang="en-US" sz="2600" b="1" dirty="0"/>
              <a:t> 1.200.000	</a:t>
            </a:r>
            <a:r>
              <a:rPr lang="id-ID" sz="2600" b="1" dirty="0"/>
              <a:t>	</a:t>
            </a:r>
            <a:r>
              <a:rPr lang="en-US" sz="2600" b="1" dirty="0"/>
              <a:t>-</a:t>
            </a:r>
          </a:p>
          <a:p>
            <a:pPr algn="just" eaLnBrk="1" hangingPunct="1">
              <a:lnSpc>
                <a:spcPct val="50000"/>
              </a:lnSpc>
              <a:buFontTx/>
              <a:buNone/>
              <a:defRPr/>
            </a:pPr>
            <a:r>
              <a:rPr lang="en-US" sz="2600" b="1" dirty="0"/>
              <a:t> </a:t>
            </a:r>
            <a:r>
              <a:rPr lang="id-ID" sz="2600" b="1" dirty="0"/>
              <a:t>		</a:t>
            </a:r>
            <a:r>
              <a:rPr lang="en-US" sz="2600" b="1" dirty="0"/>
              <a:t>(</a:t>
            </a:r>
            <a:r>
              <a:rPr lang="en-US" sz="2600" b="1" i="1" dirty="0"/>
              <a:t>Prepaid Insurance</a:t>
            </a:r>
            <a:r>
              <a:rPr lang="en-US" sz="2600" b="1" dirty="0"/>
              <a:t>)     </a:t>
            </a:r>
          </a:p>
          <a:p>
            <a:pPr algn="just" eaLnBrk="1" hangingPunct="1">
              <a:lnSpc>
                <a:spcPct val="50000"/>
              </a:lnSpc>
              <a:buFontTx/>
              <a:buNone/>
              <a:defRPr/>
            </a:pPr>
            <a:r>
              <a:rPr lang="en-US" sz="2600" b="1" dirty="0"/>
              <a:t>                           Kas (</a:t>
            </a:r>
            <a:r>
              <a:rPr lang="en-US" sz="2600" b="1" i="1" dirty="0"/>
              <a:t>Cash</a:t>
            </a:r>
            <a:r>
              <a:rPr lang="en-US" sz="2600" b="1" dirty="0"/>
              <a:t>)	          -	  </a:t>
            </a:r>
            <a:r>
              <a:rPr lang="id-ID" sz="2600" b="1" dirty="0"/>
              <a:t>	</a:t>
            </a:r>
            <a:r>
              <a:rPr lang="en-US" sz="2600" b="1" dirty="0"/>
              <a:t> </a:t>
            </a:r>
            <a:r>
              <a:rPr lang="en-US" sz="2600" b="1" dirty="0" err="1"/>
              <a:t>Rp</a:t>
            </a:r>
            <a:r>
              <a:rPr lang="en-US" sz="2600" b="1" dirty="0"/>
              <a:t> 1.200.000</a:t>
            </a:r>
            <a:endParaRPr lang="id-ID" sz="2600" b="1" dirty="0"/>
          </a:p>
          <a:p>
            <a:pPr algn="just" eaLnBrk="1" hangingPunct="1">
              <a:lnSpc>
                <a:spcPct val="50000"/>
              </a:lnSpc>
              <a:buFontTx/>
              <a:buNone/>
              <a:defRPr/>
            </a:pPr>
            <a:endParaRPr lang="en-US" sz="2600" b="1" dirty="0"/>
          </a:p>
          <a:p>
            <a:pPr marL="609600" indent="-609600" algn="just">
              <a:buNone/>
            </a:pPr>
            <a:r>
              <a:rPr lang="id-ID" sz="2600" b="1" dirty="0"/>
              <a:t>	</a:t>
            </a:r>
            <a:r>
              <a:rPr lang="en-US" sz="2600" b="1" dirty="0"/>
              <a:t>AJP (31/12/20</a:t>
            </a:r>
            <a:r>
              <a:rPr lang="id-ID" sz="2600" b="1" dirty="0"/>
              <a:t>11</a:t>
            </a:r>
            <a:r>
              <a:rPr lang="en-US" sz="2600" b="1" dirty="0"/>
              <a:t>) </a:t>
            </a:r>
            <a:r>
              <a:rPr lang="en-US" sz="2600" b="1" dirty="0" err="1"/>
              <a:t>sbb</a:t>
            </a:r>
            <a:r>
              <a:rPr lang="en-US" sz="2600" b="1" dirty="0"/>
              <a:t> :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id-ID" sz="2600" b="1" dirty="0"/>
              <a:t>	</a:t>
            </a:r>
            <a:r>
              <a:rPr lang="en-US" sz="2600" b="1" dirty="0"/>
              <a:t>Beban </a:t>
            </a:r>
            <a:r>
              <a:rPr lang="en-US" sz="2600" b="1" dirty="0" err="1"/>
              <a:t>asuransi</a:t>
            </a:r>
            <a:r>
              <a:rPr lang="en-US" sz="2600" b="1" dirty="0"/>
              <a:t>		     Rp 1.100.000	</a:t>
            </a:r>
            <a:r>
              <a:rPr lang="id-ID" sz="2600" b="1" dirty="0"/>
              <a:t>	</a:t>
            </a:r>
            <a:r>
              <a:rPr lang="en-US" sz="2600" b="1" dirty="0"/>
              <a:t>-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id-ID" sz="2600" b="1" dirty="0">
                <a:latin typeface="Arial Narrow" panose="020B0606020202030204" pitchFamily="34" charset="0"/>
              </a:rPr>
              <a:t>	</a:t>
            </a:r>
            <a:r>
              <a:rPr lang="en-US" sz="2600" b="1" dirty="0">
                <a:latin typeface="Arial Narrow" panose="020B0606020202030204" pitchFamily="34" charset="0"/>
              </a:rPr>
              <a:t>(</a:t>
            </a:r>
            <a:r>
              <a:rPr lang="en-US" sz="2600" b="1" i="1" dirty="0">
                <a:latin typeface="Arial Narrow" panose="020B0606020202030204" pitchFamily="34" charset="0"/>
              </a:rPr>
              <a:t>Insurance Expense</a:t>
            </a:r>
            <a:r>
              <a:rPr lang="en-US" sz="2600" b="1" dirty="0">
                <a:latin typeface="Arial Narrow" panose="020B0606020202030204" pitchFamily="34" charset="0"/>
              </a:rPr>
              <a:t>)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sz="2600" b="1" dirty="0"/>
              <a:t>	</a:t>
            </a:r>
            <a:r>
              <a:rPr lang="id-ID" sz="2600" b="1" dirty="0"/>
              <a:t>		</a:t>
            </a:r>
            <a:r>
              <a:rPr lang="en-US" sz="2600" b="1" dirty="0" err="1"/>
              <a:t>Asuransi</a:t>
            </a:r>
            <a:r>
              <a:rPr lang="en-US" sz="2600" b="1" dirty="0"/>
              <a:t> </a:t>
            </a:r>
            <a:r>
              <a:rPr lang="en-US" sz="2600" b="1" dirty="0" err="1"/>
              <a:t>dibayar</a:t>
            </a:r>
            <a:r>
              <a:rPr lang="en-US" sz="2600" b="1" dirty="0"/>
              <a:t> </a:t>
            </a:r>
            <a:r>
              <a:rPr lang="en-US" sz="2600" b="1" dirty="0" err="1"/>
              <a:t>dimuka</a:t>
            </a:r>
            <a:r>
              <a:rPr lang="en-US" sz="2600" b="1" dirty="0"/>
              <a:t>           -       </a:t>
            </a:r>
            <a:r>
              <a:rPr lang="id-ID" sz="2600" b="1" dirty="0"/>
              <a:t>  </a:t>
            </a:r>
            <a:r>
              <a:rPr lang="en-US" sz="2600" b="1" dirty="0" err="1"/>
              <a:t>Rp</a:t>
            </a:r>
            <a:r>
              <a:rPr lang="en-US" sz="2600" b="1" dirty="0"/>
              <a:t>  1.100.000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sz="2600" b="1" dirty="0">
                <a:latin typeface="Arial Narrow" panose="020B0606020202030204" pitchFamily="34" charset="0"/>
              </a:rPr>
              <a:t>          </a:t>
            </a:r>
            <a:r>
              <a:rPr lang="id-ID" sz="2600" b="1" dirty="0">
                <a:latin typeface="Arial Narrow" panose="020B0606020202030204" pitchFamily="34" charset="0"/>
              </a:rPr>
              <a:t>	</a:t>
            </a:r>
            <a:r>
              <a:rPr lang="en-US" sz="2600" b="1" dirty="0">
                <a:latin typeface="Arial Narrow" panose="020B0606020202030204" pitchFamily="34" charset="0"/>
              </a:rPr>
              <a:t> </a:t>
            </a:r>
            <a:r>
              <a:rPr lang="id-ID" sz="2600" b="1" dirty="0">
                <a:latin typeface="Arial Narrow" panose="020B0606020202030204" pitchFamily="34" charset="0"/>
              </a:rPr>
              <a:t>		</a:t>
            </a:r>
            <a:r>
              <a:rPr lang="en-US" sz="2600" b="1" dirty="0">
                <a:latin typeface="Arial Narrow" panose="020B0606020202030204" pitchFamily="34" charset="0"/>
              </a:rPr>
              <a:t>(</a:t>
            </a:r>
            <a:r>
              <a:rPr lang="en-US" sz="2600" b="1" i="1" dirty="0">
                <a:latin typeface="Arial Narrow" panose="020B0606020202030204" pitchFamily="34" charset="0"/>
              </a:rPr>
              <a:t>Prepaid Insurance</a:t>
            </a:r>
            <a:r>
              <a:rPr lang="en-US" sz="2600" b="1" dirty="0">
                <a:latin typeface="Arial Narrow" panose="020B0606020202030204" pitchFamily="34" charset="0"/>
              </a:rPr>
              <a:t>)</a:t>
            </a:r>
            <a:endParaRPr lang="en-US" sz="2600" b="1" dirty="0"/>
          </a:p>
          <a:p>
            <a:pPr algn="just" eaLnBrk="1" hangingPunct="1">
              <a:buFontTx/>
              <a:buNone/>
              <a:defRPr/>
            </a:pPr>
            <a:endParaRPr lang="en-US" sz="2400" b="1" dirty="0"/>
          </a:p>
          <a:p>
            <a:pPr algn="just" eaLnBrk="1" hangingPunct="1">
              <a:buFontTx/>
              <a:buNone/>
              <a:defRPr/>
            </a:pPr>
            <a:endParaRPr lang="en-US" sz="2400" b="1" dirty="0"/>
          </a:p>
          <a:p>
            <a:pPr algn="just" eaLnBrk="1" hangingPunct="1">
              <a:buFontTx/>
              <a:buNone/>
              <a:defRPr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7082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1362" y="193344"/>
            <a:ext cx="11113826" cy="6309814"/>
          </a:xfrm>
        </p:spPr>
        <p:txBody>
          <a:bodyPr>
            <a:normAutofit/>
          </a:bodyPr>
          <a:lstStyle/>
          <a:p>
            <a:pPr marL="609600" indent="-609600" algn="just">
              <a:buNone/>
            </a:pPr>
            <a:r>
              <a:rPr lang="id-ID" b="1" dirty="0"/>
              <a:t>	</a:t>
            </a:r>
            <a:endParaRPr lang="en-US" b="1" dirty="0"/>
          </a:p>
          <a:p>
            <a:pPr marL="609600" indent="-609600" algn="just">
              <a:buNone/>
            </a:pPr>
            <a:r>
              <a:rPr lang="en-US" b="1" dirty="0"/>
              <a:t>2. </a:t>
            </a:r>
            <a:r>
              <a:rPr lang="en-US" b="1" dirty="0" err="1"/>
              <a:t>Dicatat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beban</a:t>
            </a:r>
            <a:r>
              <a:rPr lang="en-US" b="1" dirty="0"/>
              <a:t> (</a:t>
            </a:r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Laba</a:t>
            </a:r>
            <a:r>
              <a:rPr lang="en-US" b="1" dirty="0"/>
              <a:t> </a:t>
            </a:r>
            <a:r>
              <a:rPr lang="en-US" b="1" dirty="0" err="1"/>
              <a:t>Rugi</a:t>
            </a:r>
            <a:r>
              <a:rPr lang="en-US" b="1" dirty="0"/>
              <a:t>)</a:t>
            </a:r>
          </a:p>
          <a:p>
            <a:pPr marL="609600" indent="-609600" algn="just">
              <a:buNone/>
            </a:pPr>
            <a:r>
              <a:rPr lang="id-ID" b="1" dirty="0"/>
              <a:t>	</a:t>
            </a:r>
            <a:r>
              <a:rPr lang="en-US" b="1" dirty="0" err="1"/>
              <a:t>Jurnal</a:t>
            </a:r>
            <a:r>
              <a:rPr lang="en-US" b="1" dirty="0"/>
              <a:t> </a:t>
            </a:r>
            <a:r>
              <a:rPr lang="en-US" b="1" dirty="0" err="1"/>
              <a:t>tgl</a:t>
            </a:r>
            <a:r>
              <a:rPr lang="en-US" b="1" dirty="0"/>
              <a:t> 2/2/20</a:t>
            </a:r>
            <a:r>
              <a:rPr lang="id-ID" b="1" dirty="0"/>
              <a:t>11</a:t>
            </a:r>
            <a:r>
              <a:rPr lang="en-US" b="1" dirty="0"/>
              <a:t> :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id-ID" b="1" dirty="0"/>
              <a:t>	</a:t>
            </a:r>
            <a:r>
              <a:rPr lang="en-US" b="1" dirty="0"/>
              <a:t>Beban </a:t>
            </a:r>
            <a:r>
              <a:rPr lang="en-US" b="1" dirty="0" err="1"/>
              <a:t>asuransi</a:t>
            </a:r>
            <a:r>
              <a:rPr lang="en-US" b="1" dirty="0"/>
              <a:t>	     Rp 1.200.000	    -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id-ID" b="1" dirty="0">
                <a:latin typeface="Arial Narrow" panose="020B0606020202030204" pitchFamily="34" charset="0"/>
              </a:rPr>
              <a:t>	</a:t>
            </a:r>
            <a:r>
              <a:rPr lang="en-US" b="1" dirty="0">
                <a:latin typeface="Arial Narrow" panose="020B0606020202030204" pitchFamily="34" charset="0"/>
              </a:rPr>
              <a:t>(</a:t>
            </a:r>
            <a:r>
              <a:rPr lang="en-US" b="1" i="1" dirty="0">
                <a:latin typeface="Arial Narrow" panose="020B0606020202030204" pitchFamily="34" charset="0"/>
              </a:rPr>
              <a:t>Insurance Expense</a:t>
            </a:r>
            <a:r>
              <a:rPr lang="en-US" b="1" dirty="0">
                <a:latin typeface="Arial Narrow" panose="020B0606020202030204" pitchFamily="34" charset="0"/>
              </a:rPr>
              <a:t>)</a:t>
            </a:r>
            <a:endParaRPr lang="en-US" b="1" dirty="0"/>
          </a:p>
          <a:p>
            <a:pPr marL="609600" indent="-609600" algn="just">
              <a:buNone/>
            </a:pPr>
            <a:r>
              <a:rPr lang="en-US" b="1" dirty="0"/>
              <a:t>	          </a:t>
            </a:r>
            <a:r>
              <a:rPr lang="en-US" b="1" dirty="0" err="1"/>
              <a:t>Kas</a:t>
            </a:r>
            <a:r>
              <a:rPr lang="en-US" b="1" dirty="0"/>
              <a:t> </a:t>
            </a:r>
            <a:r>
              <a:rPr lang="en-US" b="1" dirty="0">
                <a:latin typeface="Arial Narrow" panose="020B0606020202030204" pitchFamily="34" charset="0"/>
              </a:rPr>
              <a:t>(</a:t>
            </a:r>
            <a:r>
              <a:rPr lang="en-US" b="1" i="1" dirty="0">
                <a:latin typeface="Arial Narrow" panose="020B0606020202030204" pitchFamily="34" charset="0"/>
              </a:rPr>
              <a:t>Cash</a:t>
            </a:r>
            <a:r>
              <a:rPr lang="en-US" b="1" dirty="0">
                <a:latin typeface="Arial Narrow" panose="020B0606020202030204" pitchFamily="34" charset="0"/>
              </a:rPr>
              <a:t>)</a:t>
            </a:r>
            <a:r>
              <a:rPr lang="en-US" b="1" dirty="0"/>
              <a:t>                            -       </a:t>
            </a:r>
            <a:r>
              <a:rPr lang="id-ID" b="1" dirty="0"/>
              <a:t>   </a:t>
            </a:r>
            <a:r>
              <a:rPr lang="en-US" b="1" dirty="0" err="1"/>
              <a:t>Rp</a:t>
            </a:r>
            <a:r>
              <a:rPr lang="en-US" b="1" dirty="0"/>
              <a:t> 1.200.000</a:t>
            </a:r>
          </a:p>
          <a:p>
            <a:pPr marL="609600" indent="-609600" algn="just">
              <a:buNone/>
            </a:pPr>
            <a:endParaRPr lang="en-US" b="1" dirty="0"/>
          </a:p>
          <a:p>
            <a:pPr marL="609600" indent="-609600" algn="just">
              <a:buNone/>
            </a:pPr>
            <a:r>
              <a:rPr lang="en-US" b="1" dirty="0"/>
              <a:t>AJP (31/12/20</a:t>
            </a:r>
            <a:r>
              <a:rPr lang="id-ID" b="1" dirty="0"/>
              <a:t>11</a:t>
            </a:r>
            <a:r>
              <a:rPr lang="en-US" b="1" dirty="0"/>
              <a:t>)</a:t>
            </a:r>
          </a:p>
          <a:p>
            <a:pPr marL="609600" indent="-609600" algn="just">
              <a:buNone/>
            </a:pPr>
            <a:r>
              <a:rPr lang="id-ID" b="1" dirty="0"/>
              <a:t>	</a:t>
            </a:r>
            <a:r>
              <a:rPr lang="en-US" b="1" dirty="0" err="1"/>
              <a:t>Asuransi</a:t>
            </a:r>
            <a:r>
              <a:rPr lang="en-US" b="1" dirty="0"/>
              <a:t> </a:t>
            </a:r>
            <a:r>
              <a:rPr lang="en-US" b="1" dirty="0" err="1"/>
              <a:t>dibayar</a:t>
            </a:r>
            <a:r>
              <a:rPr lang="en-US" b="1" dirty="0"/>
              <a:t> </a:t>
            </a:r>
            <a:r>
              <a:rPr lang="en-US" b="1" dirty="0" err="1"/>
              <a:t>dimuk</a:t>
            </a:r>
            <a:r>
              <a:rPr lang="id-ID" b="1" dirty="0"/>
              <a:t>a   </a:t>
            </a:r>
            <a:r>
              <a:rPr lang="en-US" b="1" dirty="0"/>
              <a:t> </a:t>
            </a:r>
            <a:r>
              <a:rPr lang="en-US" b="1" dirty="0" err="1"/>
              <a:t>Rp</a:t>
            </a:r>
            <a:r>
              <a:rPr lang="en-US" b="1" dirty="0"/>
              <a:t>    100.000	    -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id-ID" b="1" dirty="0">
                <a:latin typeface="Arial Narrow" panose="020B0606020202030204" pitchFamily="34" charset="0"/>
              </a:rPr>
              <a:t>	</a:t>
            </a:r>
            <a:r>
              <a:rPr lang="en-US" b="1" dirty="0">
                <a:latin typeface="Arial Narrow" panose="020B0606020202030204" pitchFamily="34" charset="0"/>
              </a:rPr>
              <a:t>(</a:t>
            </a:r>
            <a:r>
              <a:rPr lang="en-US" b="1" i="1" dirty="0">
                <a:latin typeface="Arial Narrow" panose="020B0606020202030204" pitchFamily="34" charset="0"/>
              </a:rPr>
              <a:t>Prepaid Insurance</a:t>
            </a:r>
            <a:r>
              <a:rPr lang="en-US" b="1" dirty="0">
                <a:latin typeface="Arial Narrow" panose="020B0606020202030204" pitchFamily="34" charset="0"/>
              </a:rPr>
              <a:t>)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b="1" dirty="0"/>
              <a:t>        	</a:t>
            </a:r>
            <a:r>
              <a:rPr lang="id-ID" b="1" dirty="0"/>
              <a:t>	</a:t>
            </a:r>
            <a:r>
              <a:rPr lang="en-US" b="1" dirty="0"/>
              <a:t>Beban </a:t>
            </a:r>
            <a:r>
              <a:rPr lang="en-US" b="1" dirty="0" err="1"/>
              <a:t>asuransi</a:t>
            </a:r>
            <a:r>
              <a:rPr lang="en-US" b="1" dirty="0"/>
              <a:t>                     -        </a:t>
            </a:r>
            <a:r>
              <a:rPr lang="id-ID" b="1" dirty="0"/>
              <a:t>  </a:t>
            </a:r>
            <a:r>
              <a:rPr lang="en-US" b="1" dirty="0" err="1"/>
              <a:t>Rp</a:t>
            </a:r>
            <a:r>
              <a:rPr lang="en-US" b="1" dirty="0"/>
              <a:t>    100.000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b="1" dirty="0">
                <a:latin typeface="Arial Narrow" panose="020B0606020202030204" pitchFamily="34" charset="0"/>
              </a:rPr>
              <a:t>             </a:t>
            </a:r>
            <a:r>
              <a:rPr lang="id-ID" b="1" dirty="0">
                <a:latin typeface="Arial Narrow" panose="020B0606020202030204" pitchFamily="34" charset="0"/>
              </a:rPr>
              <a:t>	</a:t>
            </a:r>
            <a:r>
              <a:rPr lang="en-US" b="1" dirty="0">
                <a:latin typeface="Arial Narrow" panose="020B0606020202030204" pitchFamily="34" charset="0"/>
              </a:rPr>
              <a:t>(</a:t>
            </a:r>
            <a:r>
              <a:rPr lang="en-US" b="1" i="1" dirty="0">
                <a:latin typeface="Arial Narrow" panose="020B0606020202030204" pitchFamily="34" charset="0"/>
              </a:rPr>
              <a:t>Insurance Expense</a:t>
            </a:r>
            <a:r>
              <a:rPr lang="en-US" b="1" dirty="0">
                <a:latin typeface="Arial Narrow" panose="020B0606020202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8450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0763" y="225187"/>
            <a:ext cx="11325367" cy="6237027"/>
          </a:xfrm>
        </p:spPr>
        <p:txBody>
          <a:bodyPr>
            <a:normAutofit/>
          </a:bodyPr>
          <a:lstStyle/>
          <a:p>
            <a:pPr marL="609600" indent="-609600" algn="just">
              <a:buNone/>
              <a:defRPr/>
            </a:pPr>
            <a:r>
              <a:rPr lang="en-US" b="1" dirty="0"/>
              <a:t>B. </a:t>
            </a:r>
            <a:r>
              <a:rPr lang="en-US" b="1" dirty="0" err="1"/>
              <a:t>Pendapatan</a:t>
            </a:r>
            <a:r>
              <a:rPr lang="en-US" b="1" dirty="0"/>
              <a:t> </a:t>
            </a:r>
            <a:r>
              <a:rPr lang="en-US" b="1" dirty="0" err="1"/>
              <a:t>Diterima</a:t>
            </a:r>
            <a:r>
              <a:rPr lang="en-US" b="1" dirty="0"/>
              <a:t> </a:t>
            </a:r>
            <a:r>
              <a:rPr lang="en-US" b="1" dirty="0" err="1"/>
              <a:t>Dimuka</a:t>
            </a:r>
            <a:endParaRPr lang="en-US" b="1" dirty="0"/>
          </a:p>
          <a:p>
            <a:pPr marL="0" indent="0" algn="just">
              <a:buNone/>
              <a:defRPr/>
            </a:pPr>
            <a:r>
              <a:rPr lang="en-US" b="1" dirty="0" err="1"/>
              <a:t>Menerima</a:t>
            </a:r>
            <a:r>
              <a:rPr lang="en-US" b="1" dirty="0"/>
              <a:t> </a:t>
            </a:r>
            <a:r>
              <a:rPr lang="en-US" b="1" dirty="0" err="1"/>
              <a:t>pendapatan</a:t>
            </a:r>
            <a:r>
              <a:rPr lang="en-US" b="1" dirty="0"/>
              <a:t> </a:t>
            </a:r>
            <a:r>
              <a:rPr lang="en-US" b="1" dirty="0" err="1"/>
              <a:t>sewa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2 </a:t>
            </a:r>
            <a:r>
              <a:rPr lang="en-US" b="1" dirty="0" err="1"/>
              <a:t>tahun</a:t>
            </a:r>
            <a:r>
              <a:rPr lang="en-US" b="1" dirty="0"/>
              <a:t> </a:t>
            </a:r>
            <a:r>
              <a:rPr lang="en-US" b="1" dirty="0" err="1"/>
              <a:t>Rp</a:t>
            </a:r>
            <a:r>
              <a:rPr lang="en-US" b="1" dirty="0"/>
              <a:t>. 3.000.000,-diterima </a:t>
            </a:r>
            <a:r>
              <a:rPr lang="en-US" b="1" dirty="0" err="1"/>
              <a:t>tgl</a:t>
            </a:r>
            <a:r>
              <a:rPr lang="en-US" b="1" dirty="0"/>
              <a:t> 30 </a:t>
            </a:r>
            <a:r>
              <a:rPr lang="en-US" b="1" dirty="0" err="1"/>
              <a:t>Juni</a:t>
            </a:r>
            <a:r>
              <a:rPr lang="en-US" b="1" dirty="0"/>
              <a:t> 20</a:t>
            </a:r>
            <a:r>
              <a:rPr lang="id-ID" b="1" dirty="0"/>
              <a:t>11</a:t>
            </a:r>
            <a:r>
              <a:rPr lang="en-US" b="1" dirty="0"/>
              <a:t>. </a:t>
            </a:r>
            <a:r>
              <a:rPr lang="en-US" b="1" dirty="0" err="1"/>
              <a:t>Ada</a:t>
            </a:r>
            <a:r>
              <a:rPr lang="en-US" b="1" dirty="0"/>
              <a:t> 2 </a:t>
            </a:r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penyelesaiannya</a:t>
            </a:r>
            <a:r>
              <a:rPr lang="en-US" b="1" dirty="0"/>
              <a:t>, </a:t>
            </a:r>
            <a:r>
              <a:rPr lang="en-US" b="1" dirty="0" err="1"/>
              <a:t>yaitu</a:t>
            </a:r>
            <a:r>
              <a:rPr lang="en-US" b="1" dirty="0"/>
              <a:t>:</a:t>
            </a:r>
            <a:endParaRPr lang="id-ID" b="1" dirty="0"/>
          </a:p>
          <a:p>
            <a:pPr marL="609600" indent="-609600" algn="just">
              <a:buNone/>
              <a:defRPr/>
            </a:pPr>
            <a:r>
              <a:rPr lang="id-ID" b="1" dirty="0"/>
              <a:t>1. </a:t>
            </a:r>
            <a:r>
              <a:rPr lang="en-US" b="1" dirty="0" err="1"/>
              <a:t>Dicatat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Utang</a:t>
            </a:r>
            <a:r>
              <a:rPr lang="en-US" b="1" dirty="0"/>
              <a:t> </a:t>
            </a:r>
            <a:r>
              <a:rPr lang="en-US" b="1" dirty="0" err="1"/>
              <a:t>Pendapatan</a:t>
            </a:r>
            <a:r>
              <a:rPr lang="en-US" b="1" dirty="0"/>
              <a:t> (</a:t>
            </a:r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Neraca</a:t>
            </a:r>
            <a:r>
              <a:rPr lang="en-US" b="1" dirty="0"/>
              <a:t>)</a:t>
            </a:r>
          </a:p>
          <a:p>
            <a:pPr marL="609600" indent="-609600" algn="just">
              <a:buNone/>
              <a:defRPr/>
            </a:pPr>
            <a:r>
              <a:rPr lang="id-ID" b="1" dirty="0"/>
              <a:t>	</a:t>
            </a:r>
            <a:r>
              <a:rPr lang="en-US" b="1" dirty="0" err="1"/>
              <a:t>Jurnal</a:t>
            </a:r>
            <a:r>
              <a:rPr lang="en-US" b="1" dirty="0"/>
              <a:t> </a:t>
            </a:r>
            <a:r>
              <a:rPr lang="en-US" b="1" dirty="0" err="1"/>
              <a:t>tgl</a:t>
            </a:r>
            <a:r>
              <a:rPr lang="en-US" b="1" dirty="0"/>
              <a:t> 30 </a:t>
            </a:r>
            <a:r>
              <a:rPr lang="en-US" b="1" dirty="0" err="1"/>
              <a:t>Juni</a:t>
            </a:r>
            <a:r>
              <a:rPr lang="en-US" b="1" dirty="0"/>
              <a:t> 20</a:t>
            </a:r>
            <a:r>
              <a:rPr lang="id-ID" b="1" dirty="0"/>
              <a:t>11</a:t>
            </a:r>
            <a:endParaRPr lang="en-US" b="1" dirty="0"/>
          </a:p>
          <a:p>
            <a:pPr marL="609600" indent="-609600" algn="just">
              <a:lnSpc>
                <a:spcPct val="70000"/>
              </a:lnSpc>
              <a:buNone/>
              <a:defRPr/>
            </a:pPr>
            <a:r>
              <a:rPr lang="id-ID" b="1" dirty="0"/>
              <a:t>	</a:t>
            </a:r>
            <a:r>
              <a:rPr lang="en-US" b="1" dirty="0" err="1"/>
              <a:t>Kas</a:t>
            </a:r>
            <a:r>
              <a:rPr lang="en-US" b="1" dirty="0"/>
              <a:t> </a:t>
            </a:r>
            <a:r>
              <a:rPr lang="en-US" b="1" dirty="0">
                <a:latin typeface="Arial Narrow" pitchFamily="34" charset="0"/>
              </a:rPr>
              <a:t>(</a:t>
            </a:r>
            <a:r>
              <a:rPr lang="id-ID" b="1" i="1" dirty="0">
                <a:latin typeface="Arial Narrow" pitchFamily="34" charset="0"/>
              </a:rPr>
              <a:t>C</a:t>
            </a:r>
            <a:r>
              <a:rPr lang="en-US" b="1" i="1" dirty="0">
                <a:latin typeface="Arial Narrow" pitchFamily="34" charset="0"/>
              </a:rPr>
              <a:t>ash</a:t>
            </a:r>
            <a:r>
              <a:rPr lang="en-US" b="1" dirty="0">
                <a:latin typeface="Arial Narrow" pitchFamily="34" charset="0"/>
              </a:rPr>
              <a:t>)</a:t>
            </a:r>
            <a:r>
              <a:rPr lang="en-US" b="1" dirty="0"/>
              <a:t>	                    </a:t>
            </a:r>
            <a:r>
              <a:rPr lang="id-ID" b="1" dirty="0"/>
              <a:t>    </a:t>
            </a:r>
            <a:r>
              <a:rPr lang="en-US" b="1" dirty="0" err="1"/>
              <a:t>Rp</a:t>
            </a:r>
            <a:r>
              <a:rPr lang="en-US" b="1" dirty="0"/>
              <a:t> 3.000.00</a:t>
            </a:r>
            <a:r>
              <a:rPr lang="id-ID" b="1" dirty="0"/>
              <a:t>0        </a:t>
            </a:r>
            <a:r>
              <a:rPr lang="en-US" b="1" dirty="0"/>
              <a:t>  - </a:t>
            </a:r>
          </a:p>
          <a:p>
            <a:pPr marL="609600" indent="-609600" algn="just">
              <a:lnSpc>
                <a:spcPct val="50000"/>
              </a:lnSpc>
              <a:buNone/>
              <a:defRPr/>
            </a:pPr>
            <a:r>
              <a:rPr lang="en-US" b="1" dirty="0"/>
              <a:t>       </a:t>
            </a:r>
            <a:r>
              <a:rPr lang="id-ID" b="1" dirty="0"/>
              <a:t>		</a:t>
            </a:r>
            <a:r>
              <a:rPr lang="en-US" b="1" dirty="0"/>
              <a:t> </a:t>
            </a:r>
            <a:r>
              <a:rPr lang="en-US" b="1" dirty="0" err="1"/>
              <a:t>Sewa</a:t>
            </a:r>
            <a:r>
              <a:rPr lang="en-US" b="1" dirty="0"/>
              <a:t> </a:t>
            </a:r>
            <a:r>
              <a:rPr lang="en-US" b="1" dirty="0" err="1"/>
              <a:t>diterima</a:t>
            </a:r>
            <a:r>
              <a:rPr lang="en-US" b="1" dirty="0"/>
              <a:t> </a:t>
            </a:r>
            <a:r>
              <a:rPr lang="en-US" b="1" dirty="0" err="1"/>
              <a:t>dimuka</a:t>
            </a:r>
            <a:r>
              <a:rPr lang="en-US" b="1" dirty="0"/>
              <a:t>         -        </a:t>
            </a:r>
            <a:r>
              <a:rPr lang="id-ID" b="1" dirty="0"/>
              <a:t> </a:t>
            </a:r>
            <a:r>
              <a:rPr lang="en-US" b="1" dirty="0"/>
              <a:t> </a:t>
            </a:r>
            <a:r>
              <a:rPr lang="en-US" b="1" dirty="0" err="1"/>
              <a:t>Rp</a:t>
            </a:r>
            <a:r>
              <a:rPr lang="en-US" b="1" dirty="0"/>
              <a:t> 3.000.000</a:t>
            </a:r>
          </a:p>
          <a:p>
            <a:pPr marL="609600" indent="-609600" algn="just">
              <a:lnSpc>
                <a:spcPct val="50000"/>
              </a:lnSpc>
              <a:buNone/>
              <a:defRPr/>
            </a:pPr>
            <a:r>
              <a:rPr lang="en-US" b="1" dirty="0"/>
              <a:t>        </a:t>
            </a:r>
            <a:r>
              <a:rPr lang="id-ID" b="1" dirty="0"/>
              <a:t>		   </a:t>
            </a:r>
            <a:r>
              <a:rPr lang="en-US" b="1" dirty="0">
                <a:latin typeface="Arial Narrow" pitchFamily="34" charset="0"/>
              </a:rPr>
              <a:t>(</a:t>
            </a:r>
            <a:r>
              <a:rPr lang="id-ID" b="1" i="1" dirty="0">
                <a:latin typeface="Arial Narrow" pitchFamily="34" charset="0"/>
              </a:rPr>
              <a:t>U</a:t>
            </a:r>
            <a:r>
              <a:rPr lang="en-US" b="1" i="1" dirty="0" err="1">
                <a:latin typeface="Arial Narrow" pitchFamily="34" charset="0"/>
              </a:rPr>
              <a:t>nearned</a:t>
            </a:r>
            <a:r>
              <a:rPr lang="en-US" b="1" i="1" dirty="0">
                <a:latin typeface="Arial Narrow" pitchFamily="34" charset="0"/>
              </a:rPr>
              <a:t> </a:t>
            </a:r>
            <a:r>
              <a:rPr lang="id-ID" b="1" i="1" dirty="0">
                <a:latin typeface="Arial Narrow" pitchFamily="34" charset="0"/>
              </a:rPr>
              <a:t>R</a:t>
            </a:r>
            <a:r>
              <a:rPr lang="en-US" b="1" i="1" dirty="0" err="1">
                <a:latin typeface="Arial Narrow" pitchFamily="34" charset="0"/>
              </a:rPr>
              <a:t>ent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marL="609600" indent="-609600" algn="just">
              <a:buNone/>
              <a:defRPr/>
            </a:pPr>
            <a:endParaRPr lang="en-US" b="1" dirty="0">
              <a:latin typeface="Arial Narrow" pitchFamily="34" charset="0"/>
            </a:endParaRPr>
          </a:p>
          <a:p>
            <a:pPr marL="609600" indent="-609600" algn="just">
              <a:buNone/>
              <a:defRPr/>
            </a:pPr>
            <a:r>
              <a:rPr lang="en-US" b="1" dirty="0"/>
              <a:t>AJP (31/12/20</a:t>
            </a:r>
            <a:r>
              <a:rPr lang="id-ID" b="1" dirty="0"/>
              <a:t>11</a:t>
            </a:r>
            <a:r>
              <a:rPr lang="en-US" b="1" dirty="0"/>
              <a:t>)</a:t>
            </a:r>
          </a:p>
          <a:p>
            <a:pPr marL="609600" indent="-609600" algn="just">
              <a:lnSpc>
                <a:spcPct val="50000"/>
              </a:lnSpc>
              <a:buNone/>
              <a:defRPr/>
            </a:pPr>
            <a:r>
              <a:rPr lang="en-US" b="1" dirty="0" err="1"/>
              <a:t>Sewa</a:t>
            </a:r>
            <a:r>
              <a:rPr lang="en-US" b="1" dirty="0"/>
              <a:t> </a:t>
            </a:r>
            <a:r>
              <a:rPr lang="en-US" b="1" dirty="0" err="1"/>
              <a:t>diterima</a:t>
            </a:r>
            <a:r>
              <a:rPr lang="en-US" b="1" dirty="0"/>
              <a:t> </a:t>
            </a:r>
            <a:r>
              <a:rPr lang="en-US" b="1" dirty="0" err="1"/>
              <a:t>dimuka</a:t>
            </a:r>
            <a:r>
              <a:rPr lang="en-US" b="1" dirty="0"/>
              <a:t>	</a:t>
            </a:r>
            <a:r>
              <a:rPr lang="id-ID" b="1" dirty="0"/>
              <a:t>	</a:t>
            </a:r>
            <a:r>
              <a:rPr lang="en-US" b="1" dirty="0" err="1"/>
              <a:t>Rp</a:t>
            </a:r>
            <a:r>
              <a:rPr lang="en-US" b="1" dirty="0"/>
              <a:t>   750.000            -</a:t>
            </a:r>
          </a:p>
          <a:p>
            <a:pPr marL="609600" indent="-609600" algn="just">
              <a:lnSpc>
                <a:spcPct val="50000"/>
              </a:lnSpc>
              <a:buNone/>
              <a:defRPr/>
            </a:pPr>
            <a:r>
              <a:rPr lang="en-US" b="1" dirty="0"/>
              <a:t>(</a:t>
            </a:r>
            <a:r>
              <a:rPr lang="id-ID" b="1" i="1" dirty="0">
                <a:latin typeface="Arial Narrow" pitchFamily="34" charset="0"/>
              </a:rPr>
              <a:t>U</a:t>
            </a:r>
            <a:r>
              <a:rPr lang="en-US" b="1" i="1" dirty="0" err="1">
                <a:latin typeface="Arial Narrow" pitchFamily="34" charset="0"/>
              </a:rPr>
              <a:t>nearned</a:t>
            </a:r>
            <a:r>
              <a:rPr lang="en-US" b="1" i="1" dirty="0">
                <a:latin typeface="Arial Narrow" pitchFamily="34" charset="0"/>
              </a:rPr>
              <a:t> </a:t>
            </a:r>
            <a:r>
              <a:rPr lang="id-ID" b="1" i="1" dirty="0">
                <a:latin typeface="Arial Narrow" pitchFamily="34" charset="0"/>
              </a:rPr>
              <a:t>R</a:t>
            </a:r>
            <a:r>
              <a:rPr lang="en-US" b="1" i="1" dirty="0" err="1">
                <a:latin typeface="Arial Narrow" pitchFamily="34" charset="0"/>
              </a:rPr>
              <a:t>ent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marL="609600" indent="-609600" algn="just">
              <a:lnSpc>
                <a:spcPct val="50000"/>
              </a:lnSpc>
              <a:buNone/>
              <a:defRPr/>
            </a:pPr>
            <a:r>
              <a:rPr lang="en-US" b="1" dirty="0"/>
              <a:t>       </a:t>
            </a:r>
            <a:r>
              <a:rPr lang="id-ID" b="1" dirty="0"/>
              <a:t>			</a:t>
            </a:r>
            <a:r>
              <a:rPr lang="en-US" b="1" dirty="0"/>
              <a:t>  </a:t>
            </a:r>
            <a:r>
              <a:rPr lang="en-US" b="1" dirty="0" err="1"/>
              <a:t>Pendapatan</a:t>
            </a:r>
            <a:r>
              <a:rPr lang="en-US" b="1" dirty="0"/>
              <a:t> </a:t>
            </a:r>
            <a:r>
              <a:rPr lang="en-US" b="1" dirty="0" err="1"/>
              <a:t>sewa</a:t>
            </a:r>
            <a:r>
              <a:rPr lang="en-US" b="1" dirty="0"/>
              <a:t>	          -          </a:t>
            </a:r>
            <a:r>
              <a:rPr lang="en-US" b="1" dirty="0" err="1"/>
              <a:t>Rp</a:t>
            </a:r>
            <a:r>
              <a:rPr lang="en-US" b="1" dirty="0"/>
              <a:t>     750.000</a:t>
            </a:r>
          </a:p>
          <a:p>
            <a:pPr marL="609600" indent="-609600" algn="just">
              <a:lnSpc>
                <a:spcPct val="50000"/>
              </a:lnSpc>
              <a:buNone/>
              <a:defRPr/>
            </a:pPr>
            <a:r>
              <a:rPr lang="en-US" b="1" dirty="0"/>
              <a:t>          </a:t>
            </a:r>
            <a:r>
              <a:rPr lang="id-ID" b="1" dirty="0"/>
              <a:t>		  </a:t>
            </a:r>
            <a:r>
              <a:rPr lang="en-US" b="1" dirty="0">
                <a:latin typeface="Arial Narrow" pitchFamily="34" charset="0"/>
              </a:rPr>
              <a:t>(</a:t>
            </a:r>
            <a:r>
              <a:rPr lang="id-ID" b="1" i="1" dirty="0">
                <a:latin typeface="Arial Narrow" pitchFamily="34" charset="0"/>
              </a:rPr>
              <a:t>R</a:t>
            </a:r>
            <a:r>
              <a:rPr lang="en-US" b="1" i="1" dirty="0" err="1">
                <a:latin typeface="Arial Narrow" pitchFamily="34" charset="0"/>
              </a:rPr>
              <a:t>ent</a:t>
            </a:r>
            <a:r>
              <a:rPr lang="en-US" b="1" i="1" dirty="0">
                <a:latin typeface="Arial Narrow" pitchFamily="34" charset="0"/>
              </a:rPr>
              <a:t> </a:t>
            </a:r>
            <a:r>
              <a:rPr lang="id-ID" b="1" i="1" dirty="0">
                <a:latin typeface="Arial Narrow" pitchFamily="34" charset="0"/>
              </a:rPr>
              <a:t>R</a:t>
            </a:r>
            <a:r>
              <a:rPr lang="en-US" b="1" i="1" dirty="0" err="1">
                <a:latin typeface="Arial Narrow" pitchFamily="34" charset="0"/>
              </a:rPr>
              <a:t>evenue</a:t>
            </a:r>
            <a:r>
              <a:rPr lang="en-US" b="1" dirty="0">
                <a:latin typeface="Arial Narrow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6711999"/>
      </p:ext>
    </p:extLst>
  </p:cSld>
  <p:clrMapOvr>
    <a:masterClrMapping/>
  </p:clrMapOvr>
  <p:transition spd="med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4966" y="156948"/>
            <a:ext cx="11375409" cy="6441745"/>
          </a:xfrm>
        </p:spPr>
        <p:txBody>
          <a:bodyPr>
            <a:normAutofit/>
          </a:bodyPr>
          <a:lstStyle/>
          <a:p>
            <a:pPr marL="609600" indent="-609600" algn="just">
              <a:buNone/>
            </a:pPr>
            <a:r>
              <a:rPr lang="en-US" sz="3600" b="1" dirty="0"/>
              <a:t>2. </a:t>
            </a:r>
            <a:r>
              <a:rPr lang="en-US" sz="3600" b="1" dirty="0" err="1"/>
              <a:t>Dicatat</a:t>
            </a:r>
            <a:r>
              <a:rPr lang="en-US" sz="3600" b="1" dirty="0"/>
              <a:t> </a:t>
            </a:r>
            <a:r>
              <a:rPr lang="en-US" sz="3600" b="1" dirty="0" err="1"/>
              <a:t>sebagai</a:t>
            </a:r>
            <a:r>
              <a:rPr lang="en-US" sz="3600" b="1" dirty="0"/>
              <a:t> </a:t>
            </a:r>
            <a:r>
              <a:rPr lang="en-US" sz="3600" b="1" dirty="0" err="1"/>
              <a:t>pendapatan</a:t>
            </a:r>
            <a:r>
              <a:rPr lang="en-US" sz="3600" b="1" dirty="0"/>
              <a:t> (</a:t>
            </a:r>
            <a:r>
              <a:rPr lang="en-US" sz="3600" b="1" dirty="0" err="1"/>
              <a:t>Pendekatan</a:t>
            </a:r>
            <a:r>
              <a:rPr lang="en-US" sz="3600" b="1" dirty="0"/>
              <a:t> </a:t>
            </a:r>
            <a:r>
              <a:rPr lang="en-US" sz="3600" b="1" dirty="0" err="1"/>
              <a:t>Laba</a:t>
            </a:r>
            <a:r>
              <a:rPr lang="en-US" sz="3600" b="1" dirty="0"/>
              <a:t> </a:t>
            </a:r>
            <a:r>
              <a:rPr lang="en-US" sz="3600" b="1" dirty="0" err="1"/>
              <a:t>Rugi</a:t>
            </a:r>
            <a:r>
              <a:rPr lang="en-US" sz="3600" b="1" dirty="0"/>
              <a:t>)</a:t>
            </a:r>
          </a:p>
          <a:p>
            <a:pPr marL="609600" indent="-609600" algn="just">
              <a:buNone/>
            </a:pPr>
            <a:r>
              <a:rPr lang="id-ID" sz="3600" dirty="0"/>
              <a:t>	</a:t>
            </a:r>
            <a:r>
              <a:rPr lang="en-US" sz="3600" dirty="0" err="1"/>
              <a:t>Jurnal</a:t>
            </a:r>
            <a:r>
              <a:rPr lang="en-US" sz="3600" dirty="0"/>
              <a:t> 30 </a:t>
            </a:r>
            <a:r>
              <a:rPr lang="en-US" sz="3600" dirty="0" err="1"/>
              <a:t>Juni</a:t>
            </a:r>
            <a:r>
              <a:rPr lang="en-US" sz="3600" dirty="0"/>
              <a:t> 20</a:t>
            </a:r>
            <a:r>
              <a:rPr lang="id-ID" sz="3600" dirty="0"/>
              <a:t>11</a:t>
            </a:r>
            <a:r>
              <a:rPr lang="en-US" sz="3600" dirty="0"/>
              <a:t> :</a:t>
            </a:r>
          </a:p>
          <a:p>
            <a:pPr marL="609600" indent="-609600" algn="just">
              <a:buNone/>
            </a:pPr>
            <a:r>
              <a:rPr lang="id-ID" sz="3600" dirty="0"/>
              <a:t>	</a:t>
            </a:r>
            <a:r>
              <a:rPr lang="en-US" sz="3600" dirty="0" err="1"/>
              <a:t>Kas</a:t>
            </a:r>
            <a:r>
              <a:rPr lang="en-US" sz="3600" dirty="0"/>
              <a:t> </a:t>
            </a:r>
            <a:r>
              <a:rPr lang="en-US" sz="3600" b="1" dirty="0">
                <a:latin typeface="Arial Narrow" panose="020B0606020202030204" pitchFamily="34" charset="0"/>
              </a:rPr>
              <a:t>(</a:t>
            </a:r>
            <a:r>
              <a:rPr lang="id-ID" sz="3600" b="1" i="1" dirty="0">
                <a:latin typeface="Arial Narrow" panose="020B0606020202030204" pitchFamily="34" charset="0"/>
              </a:rPr>
              <a:t>C</a:t>
            </a:r>
            <a:r>
              <a:rPr lang="en-US" sz="3600" b="1" i="1" dirty="0">
                <a:latin typeface="Arial Narrow" panose="020B0606020202030204" pitchFamily="34" charset="0"/>
              </a:rPr>
              <a:t>ash</a:t>
            </a:r>
            <a:r>
              <a:rPr lang="en-US" sz="3600" b="1" dirty="0">
                <a:latin typeface="Arial Narrow" panose="020B0606020202030204" pitchFamily="34" charset="0"/>
              </a:rPr>
              <a:t>)</a:t>
            </a:r>
            <a:r>
              <a:rPr lang="en-US" sz="3600" dirty="0"/>
              <a:t>			    </a:t>
            </a:r>
            <a:r>
              <a:rPr lang="en-US" sz="3600" dirty="0" err="1"/>
              <a:t>Rp</a:t>
            </a:r>
            <a:r>
              <a:rPr lang="en-US" sz="3600" dirty="0"/>
              <a:t> 3.000.000	   -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sz="3600" dirty="0"/>
              <a:t>	</a:t>
            </a:r>
            <a:r>
              <a:rPr lang="id-ID" sz="3600" dirty="0"/>
              <a:t>	</a:t>
            </a:r>
            <a:r>
              <a:rPr lang="en-US" sz="3600" dirty="0" err="1"/>
              <a:t>Pendapatan</a:t>
            </a:r>
            <a:r>
              <a:rPr lang="en-US" sz="3600" dirty="0"/>
              <a:t> </a:t>
            </a:r>
            <a:r>
              <a:rPr lang="en-US" sz="3600" dirty="0" err="1"/>
              <a:t>sewa</a:t>
            </a:r>
            <a:r>
              <a:rPr lang="en-US" sz="3600" dirty="0"/>
              <a:t>	                -      </a:t>
            </a:r>
            <a:r>
              <a:rPr lang="id-ID" sz="3600" dirty="0"/>
              <a:t>  </a:t>
            </a:r>
            <a:r>
              <a:rPr lang="en-US" sz="3600" dirty="0" err="1"/>
              <a:t>Rp</a:t>
            </a:r>
            <a:r>
              <a:rPr lang="en-US" sz="3600" dirty="0"/>
              <a:t>   3.000.000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sz="3600" dirty="0"/>
              <a:t>      </a:t>
            </a:r>
            <a:r>
              <a:rPr lang="id-ID" sz="3600" dirty="0"/>
              <a:t>	 </a:t>
            </a:r>
            <a:r>
              <a:rPr lang="en-US" sz="3600" dirty="0"/>
              <a:t> </a:t>
            </a:r>
            <a:r>
              <a:rPr lang="id-ID" sz="3600" dirty="0"/>
              <a:t>	</a:t>
            </a:r>
            <a:r>
              <a:rPr lang="en-US" sz="3600" b="1" dirty="0">
                <a:latin typeface="Arial Narrow" panose="020B0606020202030204" pitchFamily="34" charset="0"/>
              </a:rPr>
              <a:t>(</a:t>
            </a:r>
            <a:r>
              <a:rPr lang="id-ID" sz="3600" b="1" i="1" dirty="0">
                <a:latin typeface="Arial Narrow" panose="020B0606020202030204" pitchFamily="34" charset="0"/>
              </a:rPr>
              <a:t>R</a:t>
            </a:r>
            <a:r>
              <a:rPr lang="en-US" sz="3600" b="1" i="1" dirty="0" err="1">
                <a:latin typeface="Arial Narrow" panose="020B0606020202030204" pitchFamily="34" charset="0"/>
              </a:rPr>
              <a:t>ent</a:t>
            </a:r>
            <a:r>
              <a:rPr lang="en-US" sz="3600" b="1" i="1" dirty="0">
                <a:latin typeface="Arial Narrow" panose="020B0606020202030204" pitchFamily="34" charset="0"/>
              </a:rPr>
              <a:t> </a:t>
            </a:r>
            <a:r>
              <a:rPr lang="id-ID" sz="3600" b="1" i="1" dirty="0">
                <a:latin typeface="Arial Narrow" panose="020B0606020202030204" pitchFamily="34" charset="0"/>
              </a:rPr>
              <a:t>R</a:t>
            </a:r>
            <a:r>
              <a:rPr lang="en-US" sz="3600" b="1" i="1" dirty="0" err="1">
                <a:latin typeface="Arial Narrow" panose="020B0606020202030204" pitchFamily="34" charset="0"/>
              </a:rPr>
              <a:t>evenue</a:t>
            </a:r>
            <a:r>
              <a:rPr lang="en-US" sz="3600" b="1" dirty="0">
                <a:latin typeface="Arial Narrow" panose="020B0606020202030204" pitchFamily="34" charset="0"/>
              </a:rPr>
              <a:t>)</a:t>
            </a:r>
          </a:p>
          <a:p>
            <a:pPr marL="609600" indent="-609600" algn="just">
              <a:buNone/>
            </a:pPr>
            <a:endParaRPr lang="en-US" sz="3600" dirty="0"/>
          </a:p>
          <a:p>
            <a:pPr marL="609600" indent="-609600" algn="just">
              <a:buNone/>
            </a:pPr>
            <a:r>
              <a:rPr lang="en-US" sz="3600" dirty="0"/>
              <a:t>AJP (31/12/20</a:t>
            </a:r>
            <a:r>
              <a:rPr lang="id-ID" sz="3600" dirty="0"/>
              <a:t>11</a:t>
            </a:r>
            <a:r>
              <a:rPr lang="en-US" sz="3600" dirty="0"/>
              <a:t>)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sz="3600" dirty="0" err="1"/>
              <a:t>Pendapatan</a:t>
            </a:r>
            <a:r>
              <a:rPr lang="en-US" sz="3600" dirty="0"/>
              <a:t> </a:t>
            </a:r>
            <a:r>
              <a:rPr lang="en-US" sz="3600" dirty="0" err="1"/>
              <a:t>sewa</a:t>
            </a:r>
            <a:r>
              <a:rPr lang="en-US" sz="3600" dirty="0"/>
              <a:t>                    </a:t>
            </a:r>
            <a:r>
              <a:rPr lang="en-US" sz="3600" dirty="0" err="1"/>
              <a:t>Rp</a:t>
            </a:r>
            <a:r>
              <a:rPr lang="en-US" sz="3600" dirty="0"/>
              <a:t> 2.250.000          -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sz="3600" dirty="0"/>
              <a:t> </a:t>
            </a:r>
            <a:r>
              <a:rPr lang="en-US" sz="3600" b="1" dirty="0">
                <a:latin typeface="Arial Narrow" panose="020B0606020202030204" pitchFamily="34" charset="0"/>
              </a:rPr>
              <a:t>(</a:t>
            </a:r>
            <a:r>
              <a:rPr lang="id-ID" sz="3600" b="1" i="1" dirty="0">
                <a:latin typeface="Arial Narrow" panose="020B0606020202030204" pitchFamily="34" charset="0"/>
              </a:rPr>
              <a:t>R</a:t>
            </a:r>
            <a:r>
              <a:rPr lang="en-US" sz="3600" b="1" i="1" dirty="0" err="1">
                <a:latin typeface="Arial Narrow" panose="020B0606020202030204" pitchFamily="34" charset="0"/>
              </a:rPr>
              <a:t>ent</a:t>
            </a:r>
            <a:r>
              <a:rPr lang="en-US" sz="3600" b="1" i="1" dirty="0">
                <a:latin typeface="Arial Narrow" panose="020B0606020202030204" pitchFamily="34" charset="0"/>
              </a:rPr>
              <a:t> </a:t>
            </a:r>
            <a:r>
              <a:rPr lang="id-ID" sz="3600" b="1" i="1" dirty="0">
                <a:latin typeface="Arial Narrow" panose="020B0606020202030204" pitchFamily="34" charset="0"/>
              </a:rPr>
              <a:t>R</a:t>
            </a:r>
            <a:r>
              <a:rPr lang="en-US" sz="3600" b="1" i="1" dirty="0" err="1">
                <a:latin typeface="Arial Narrow" panose="020B0606020202030204" pitchFamily="34" charset="0"/>
              </a:rPr>
              <a:t>evenue</a:t>
            </a:r>
            <a:r>
              <a:rPr lang="en-US" sz="3600" b="1" dirty="0">
                <a:latin typeface="Arial Narrow" panose="020B0606020202030204" pitchFamily="34" charset="0"/>
              </a:rPr>
              <a:t>)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sz="3600" dirty="0"/>
              <a:t>     </a:t>
            </a:r>
            <a:r>
              <a:rPr lang="id-ID" sz="3600" dirty="0"/>
              <a:t>		</a:t>
            </a:r>
            <a:r>
              <a:rPr lang="en-US" sz="3600" dirty="0" err="1"/>
              <a:t>Sewa</a:t>
            </a:r>
            <a:r>
              <a:rPr lang="en-US" sz="3600" dirty="0"/>
              <a:t> </a:t>
            </a:r>
            <a:r>
              <a:rPr lang="en-US" sz="3600" dirty="0" err="1"/>
              <a:t>diterima</a:t>
            </a:r>
            <a:r>
              <a:rPr lang="en-US" sz="3600" dirty="0"/>
              <a:t> </a:t>
            </a:r>
            <a:r>
              <a:rPr lang="en-US" sz="3600" dirty="0" err="1"/>
              <a:t>dimuka</a:t>
            </a:r>
            <a:r>
              <a:rPr lang="en-US" sz="3600" dirty="0"/>
              <a:t>              -        </a:t>
            </a:r>
            <a:r>
              <a:rPr lang="en-US" sz="3600" dirty="0" err="1"/>
              <a:t>Rp</a:t>
            </a:r>
            <a:r>
              <a:rPr lang="en-US" sz="3600" dirty="0"/>
              <a:t> 2.250.000</a:t>
            </a:r>
          </a:p>
          <a:p>
            <a:pPr marL="609600" indent="-609600" algn="just">
              <a:lnSpc>
                <a:spcPct val="50000"/>
              </a:lnSpc>
              <a:buNone/>
            </a:pPr>
            <a:r>
              <a:rPr lang="en-US" sz="3600" dirty="0"/>
              <a:t>      </a:t>
            </a:r>
            <a:r>
              <a:rPr lang="id-ID" sz="3600" dirty="0"/>
              <a:t>	</a:t>
            </a:r>
            <a:r>
              <a:rPr lang="en-US" sz="3600" b="1" dirty="0">
                <a:latin typeface="Arial Narrow" panose="020B0606020202030204" pitchFamily="34" charset="0"/>
              </a:rPr>
              <a:t>(</a:t>
            </a:r>
            <a:r>
              <a:rPr lang="id-ID" sz="3600" b="1" i="1" dirty="0">
                <a:latin typeface="Arial Narrow" panose="020B0606020202030204" pitchFamily="34" charset="0"/>
              </a:rPr>
              <a:t>U</a:t>
            </a:r>
            <a:r>
              <a:rPr lang="en-US" sz="3600" b="1" i="1" dirty="0" err="1">
                <a:latin typeface="Arial Narrow" panose="020B0606020202030204" pitchFamily="34" charset="0"/>
              </a:rPr>
              <a:t>nearned</a:t>
            </a:r>
            <a:r>
              <a:rPr lang="en-US" sz="3600" b="1" i="1" dirty="0">
                <a:latin typeface="Arial Narrow" panose="020B0606020202030204" pitchFamily="34" charset="0"/>
              </a:rPr>
              <a:t> </a:t>
            </a:r>
            <a:r>
              <a:rPr lang="id-ID" sz="3600" b="1" i="1" dirty="0">
                <a:latin typeface="Arial Narrow" panose="020B0606020202030204" pitchFamily="34" charset="0"/>
              </a:rPr>
              <a:t>R</a:t>
            </a:r>
            <a:r>
              <a:rPr lang="en-US" sz="3600" b="1" i="1" dirty="0" err="1">
                <a:latin typeface="Arial Narrow" panose="020B0606020202030204" pitchFamily="34" charset="0"/>
              </a:rPr>
              <a:t>ent</a:t>
            </a:r>
            <a:r>
              <a:rPr lang="en-US" sz="3600" b="1" dirty="0">
                <a:latin typeface="Arial Narrow" panose="020B0606020202030204" pitchFamily="34" charset="0"/>
              </a:rPr>
              <a:t>)</a:t>
            </a:r>
          </a:p>
          <a:p>
            <a:pPr marL="609600" indent="-609600" algn="just">
              <a:buNone/>
            </a:pPr>
            <a:endParaRPr lang="en-US" sz="36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0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343469" y="205852"/>
            <a:ext cx="11257128" cy="6317777"/>
          </a:xfrm>
        </p:spPr>
        <p:txBody>
          <a:bodyPr>
            <a:normAutofit/>
          </a:bodyPr>
          <a:lstStyle/>
          <a:p>
            <a:pPr marL="609600" indent="-609600" algn="just">
              <a:buNone/>
              <a:defRPr/>
            </a:pPr>
            <a:r>
              <a:rPr lang="en-US" b="1" dirty="0"/>
              <a:t>C.  Beban Yang Masih Harus </a:t>
            </a:r>
            <a:r>
              <a:rPr lang="en-US" b="1" dirty="0" err="1"/>
              <a:t>Dibayar</a:t>
            </a:r>
            <a:endParaRPr lang="en-US" b="1" dirty="0"/>
          </a:p>
          <a:p>
            <a:pPr marL="465138" indent="0" algn="just">
              <a:buNone/>
              <a:defRPr/>
            </a:pPr>
            <a:r>
              <a:rPr lang="en-US" b="1" dirty="0" err="1"/>
              <a:t>Masih</a:t>
            </a:r>
            <a:r>
              <a:rPr lang="en-US" b="1" dirty="0"/>
              <a:t>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dibayar</a:t>
            </a:r>
            <a:r>
              <a:rPr lang="en-US" b="1" dirty="0"/>
              <a:t> </a:t>
            </a:r>
            <a:r>
              <a:rPr lang="en-US" b="1" dirty="0" err="1"/>
              <a:t>gaji</a:t>
            </a:r>
            <a:r>
              <a:rPr lang="en-US" b="1" dirty="0"/>
              <a:t> </a:t>
            </a:r>
            <a:r>
              <a:rPr lang="en-US" b="1" dirty="0" err="1"/>
              <a:t>pegawai</a:t>
            </a:r>
            <a:r>
              <a:rPr lang="en-US" b="1" dirty="0"/>
              <a:t> </a:t>
            </a:r>
            <a:r>
              <a:rPr lang="en-US" b="1" dirty="0" err="1"/>
              <a:t>bln</a:t>
            </a:r>
            <a:r>
              <a:rPr lang="en-US" b="1" dirty="0"/>
              <a:t> </a:t>
            </a:r>
            <a:r>
              <a:rPr lang="en-US" b="1" dirty="0" err="1"/>
              <a:t>Desember</a:t>
            </a:r>
            <a:r>
              <a:rPr lang="en-US" b="1" dirty="0"/>
              <a:t> </a:t>
            </a:r>
            <a:r>
              <a:rPr lang="en-US" b="1" dirty="0" err="1"/>
              <a:t>Rp</a:t>
            </a:r>
            <a:r>
              <a:rPr lang="en-US" b="1" dirty="0"/>
              <a:t>. 300.000,</a:t>
            </a:r>
          </a:p>
          <a:p>
            <a:pPr marL="609600" indent="-152400" algn="just">
              <a:buNone/>
              <a:defRPr/>
            </a:pPr>
            <a:r>
              <a:rPr lang="en-US" b="1" dirty="0"/>
              <a:t>AJP (31/12/20</a:t>
            </a:r>
            <a:r>
              <a:rPr lang="id-ID" b="1" dirty="0"/>
              <a:t>11</a:t>
            </a:r>
            <a:r>
              <a:rPr lang="en-US" b="1" dirty="0"/>
              <a:t>)</a:t>
            </a:r>
          </a:p>
          <a:p>
            <a:pPr marL="609600" indent="-152400" algn="just">
              <a:lnSpc>
                <a:spcPct val="50000"/>
              </a:lnSpc>
              <a:buNone/>
              <a:defRPr/>
            </a:pPr>
            <a:r>
              <a:rPr lang="en-US" b="1" dirty="0"/>
              <a:t>Beban </a:t>
            </a:r>
            <a:r>
              <a:rPr lang="en-US" b="1" dirty="0" err="1"/>
              <a:t>gaji</a:t>
            </a:r>
            <a:r>
              <a:rPr lang="en-US" b="1" dirty="0"/>
              <a:t>			</a:t>
            </a:r>
            <a:r>
              <a:rPr lang="id-ID" b="1" dirty="0"/>
              <a:t>    </a:t>
            </a:r>
            <a:r>
              <a:rPr lang="en-US" b="1" dirty="0" err="1"/>
              <a:t>Rp</a:t>
            </a:r>
            <a:r>
              <a:rPr lang="en-US" b="1" dirty="0"/>
              <a:t> 300.000	-</a:t>
            </a:r>
          </a:p>
          <a:p>
            <a:pPr marL="609600" indent="-152400" algn="just">
              <a:lnSpc>
                <a:spcPct val="50000"/>
              </a:lnSpc>
              <a:buNone/>
              <a:defRPr/>
            </a:pPr>
            <a:r>
              <a:rPr lang="en-US" b="1" dirty="0">
                <a:latin typeface="Arial Narrow" pitchFamily="34" charset="0"/>
              </a:rPr>
              <a:t>(</a:t>
            </a:r>
            <a:r>
              <a:rPr lang="en-US" b="1" i="1" dirty="0">
                <a:latin typeface="Arial Narrow" pitchFamily="34" charset="0"/>
              </a:rPr>
              <a:t>Salary Expense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marL="609600" indent="-609600" algn="just">
              <a:lnSpc>
                <a:spcPct val="50000"/>
              </a:lnSpc>
              <a:buNone/>
              <a:defRPr/>
            </a:pPr>
            <a:r>
              <a:rPr lang="en-US" b="1" dirty="0"/>
              <a:t>	</a:t>
            </a:r>
            <a:r>
              <a:rPr lang="id-ID" b="1" dirty="0"/>
              <a:t>		</a:t>
            </a:r>
            <a:r>
              <a:rPr lang="en-US" b="1" dirty="0" err="1"/>
              <a:t>Utang</a:t>
            </a:r>
            <a:r>
              <a:rPr lang="en-US" b="1" dirty="0"/>
              <a:t> </a:t>
            </a:r>
            <a:r>
              <a:rPr lang="en-US" b="1" dirty="0" err="1"/>
              <a:t>gaji</a:t>
            </a:r>
            <a:r>
              <a:rPr lang="en-US" b="1" dirty="0"/>
              <a:t>	      	    -	   </a:t>
            </a:r>
            <a:r>
              <a:rPr lang="en-US" b="1" dirty="0" err="1"/>
              <a:t>Rp</a:t>
            </a:r>
            <a:r>
              <a:rPr lang="en-US" b="1" dirty="0"/>
              <a:t> 300.000</a:t>
            </a:r>
          </a:p>
          <a:p>
            <a:pPr marL="609600" indent="-609600" algn="just">
              <a:lnSpc>
                <a:spcPct val="50000"/>
              </a:lnSpc>
              <a:buNone/>
              <a:defRPr/>
            </a:pPr>
            <a:r>
              <a:rPr lang="en-US" b="1" dirty="0"/>
              <a:t>        </a:t>
            </a:r>
            <a:r>
              <a:rPr lang="id-ID" b="1" dirty="0"/>
              <a:t>		</a:t>
            </a:r>
            <a:r>
              <a:rPr lang="en-US" b="1" dirty="0">
                <a:latin typeface="Arial Narrow" pitchFamily="34" charset="0"/>
              </a:rPr>
              <a:t>(</a:t>
            </a:r>
            <a:r>
              <a:rPr lang="en-US" b="1" i="1" dirty="0">
                <a:latin typeface="Arial Narrow" pitchFamily="34" charset="0"/>
              </a:rPr>
              <a:t>Salary Payable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marL="609600" indent="-609600" algn="just">
              <a:buNone/>
              <a:defRPr/>
            </a:pPr>
            <a:endParaRPr lang="en-US" b="1" dirty="0">
              <a:latin typeface="Arial Narrow" pitchFamily="34" charset="0"/>
            </a:endParaRPr>
          </a:p>
          <a:p>
            <a:pPr marL="609600" indent="-609600" algn="just">
              <a:buNone/>
              <a:defRPr/>
            </a:pPr>
            <a:r>
              <a:rPr lang="en-US" b="1" dirty="0"/>
              <a:t>D. </a:t>
            </a:r>
            <a:r>
              <a:rPr lang="en-US" b="1" dirty="0" err="1"/>
              <a:t>Pendapatan</a:t>
            </a:r>
            <a:r>
              <a:rPr lang="en-US" b="1" dirty="0"/>
              <a:t> Yang </a:t>
            </a:r>
            <a:r>
              <a:rPr lang="en-US" b="1" dirty="0" err="1"/>
              <a:t>Masih</a:t>
            </a:r>
            <a:r>
              <a:rPr lang="en-US" b="1" dirty="0"/>
              <a:t>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Diterima</a:t>
            </a:r>
            <a:r>
              <a:rPr lang="en-US" b="1" dirty="0"/>
              <a:t> </a:t>
            </a:r>
            <a:endParaRPr lang="en-US" b="1" dirty="0">
              <a:latin typeface="Arial Narrow" pitchFamily="34" charset="0"/>
            </a:endParaRPr>
          </a:p>
          <a:p>
            <a:pPr marL="457200" indent="0" algn="just">
              <a:buNone/>
              <a:defRPr/>
            </a:pPr>
            <a:r>
              <a:rPr lang="en-US" b="1" dirty="0" err="1"/>
              <a:t>Masih</a:t>
            </a:r>
            <a:r>
              <a:rPr lang="en-US" b="1" dirty="0"/>
              <a:t>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diterima</a:t>
            </a:r>
            <a:r>
              <a:rPr lang="en-US" b="1" dirty="0"/>
              <a:t> </a:t>
            </a:r>
            <a:r>
              <a:rPr lang="en-US" b="1" dirty="0" err="1"/>
              <a:t>pendapatan</a:t>
            </a:r>
            <a:r>
              <a:rPr lang="en-US" b="1" dirty="0"/>
              <a:t> </a:t>
            </a:r>
            <a:r>
              <a:rPr lang="en-US" b="1" dirty="0" err="1"/>
              <a:t>bunga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2 </a:t>
            </a:r>
            <a:r>
              <a:rPr lang="en-US" b="1" dirty="0" err="1"/>
              <a:t>bulan</a:t>
            </a:r>
            <a:r>
              <a:rPr lang="en-US" b="1" dirty="0"/>
              <a:t> @ </a:t>
            </a:r>
            <a:r>
              <a:rPr lang="en-US" b="1" dirty="0" err="1"/>
              <a:t>Rp</a:t>
            </a:r>
            <a:r>
              <a:rPr lang="en-US" b="1" dirty="0"/>
              <a:t>. 120.000</a:t>
            </a:r>
          </a:p>
          <a:p>
            <a:pPr marL="457200" indent="0" algn="just">
              <a:buNone/>
              <a:defRPr/>
            </a:pPr>
            <a:r>
              <a:rPr lang="en-US" b="1" dirty="0"/>
              <a:t>AJP (31/12/20</a:t>
            </a:r>
            <a:r>
              <a:rPr lang="id-ID" b="1" dirty="0"/>
              <a:t>11</a:t>
            </a:r>
            <a:r>
              <a:rPr lang="en-US" b="1" dirty="0"/>
              <a:t>)</a:t>
            </a:r>
          </a:p>
          <a:p>
            <a:pPr marL="609600" indent="-152400" algn="just">
              <a:lnSpc>
                <a:spcPct val="50000"/>
              </a:lnSpc>
              <a:buNone/>
              <a:defRPr/>
            </a:pPr>
            <a:r>
              <a:rPr lang="en-US" b="1" dirty="0" err="1"/>
              <a:t>Piutang</a:t>
            </a:r>
            <a:r>
              <a:rPr lang="en-US" b="1" dirty="0"/>
              <a:t> </a:t>
            </a:r>
            <a:r>
              <a:rPr lang="en-US" b="1" dirty="0" err="1"/>
              <a:t>bunga</a:t>
            </a:r>
            <a:r>
              <a:rPr lang="en-US" b="1" dirty="0"/>
              <a:t>	      </a:t>
            </a:r>
            <a:r>
              <a:rPr lang="id-ID" b="1" dirty="0"/>
              <a:t>		</a:t>
            </a:r>
            <a:r>
              <a:rPr lang="en-US" b="1" dirty="0"/>
              <a:t>    240.000		-</a:t>
            </a:r>
          </a:p>
          <a:p>
            <a:pPr marL="609600" indent="-152400" algn="just">
              <a:lnSpc>
                <a:spcPct val="50000"/>
              </a:lnSpc>
              <a:buNone/>
              <a:defRPr/>
            </a:pPr>
            <a:r>
              <a:rPr lang="en-US" b="1" dirty="0">
                <a:latin typeface="Arial Narrow" pitchFamily="34" charset="0"/>
              </a:rPr>
              <a:t>(</a:t>
            </a:r>
            <a:r>
              <a:rPr lang="en-US" b="1" i="1" dirty="0">
                <a:latin typeface="Arial Narrow" pitchFamily="34" charset="0"/>
              </a:rPr>
              <a:t>Interest Receivable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marL="2286000" lvl="1" indent="-1885950" algn="just">
              <a:lnSpc>
                <a:spcPct val="50000"/>
              </a:lnSpc>
              <a:buNone/>
              <a:defRPr/>
            </a:pPr>
            <a:r>
              <a:rPr lang="en-US" sz="2800" b="1" dirty="0"/>
              <a:t>      </a:t>
            </a:r>
            <a:r>
              <a:rPr lang="id-ID" sz="2800" b="1" dirty="0"/>
              <a:t>	</a:t>
            </a:r>
            <a:r>
              <a:rPr lang="en-US" sz="2800" b="1" dirty="0" err="1"/>
              <a:t>Pendapatan</a:t>
            </a:r>
            <a:r>
              <a:rPr lang="en-US" sz="2800" b="1" dirty="0"/>
              <a:t> </a:t>
            </a:r>
            <a:r>
              <a:rPr lang="en-US" sz="2800" b="1" dirty="0" err="1"/>
              <a:t>bunga</a:t>
            </a:r>
            <a:r>
              <a:rPr lang="id-ID" sz="2800" b="1" dirty="0"/>
              <a:t>        </a:t>
            </a:r>
            <a:r>
              <a:rPr lang="en-US" sz="2800" b="1" dirty="0"/>
              <a:t>-	      240.000 </a:t>
            </a:r>
          </a:p>
          <a:p>
            <a:pPr marL="2286000" lvl="1" indent="-1885950" algn="just">
              <a:lnSpc>
                <a:spcPct val="50000"/>
              </a:lnSpc>
              <a:buNone/>
              <a:defRPr/>
            </a:pPr>
            <a:r>
              <a:rPr lang="en-US" sz="2800" b="1" dirty="0">
                <a:latin typeface="Arial Narrow" pitchFamily="34" charset="0"/>
              </a:rPr>
              <a:t>        </a:t>
            </a:r>
            <a:r>
              <a:rPr lang="id-ID" sz="2800" b="1" dirty="0">
                <a:latin typeface="Arial Narrow" pitchFamily="34" charset="0"/>
              </a:rPr>
              <a:t>	</a:t>
            </a:r>
            <a:r>
              <a:rPr lang="en-US" sz="2800" b="1" dirty="0">
                <a:latin typeface="Arial Narrow" pitchFamily="34" charset="0"/>
              </a:rPr>
              <a:t>(</a:t>
            </a:r>
            <a:r>
              <a:rPr lang="en-US" sz="2800" b="1" i="1" dirty="0">
                <a:latin typeface="Arial Narrow" pitchFamily="34" charset="0"/>
              </a:rPr>
              <a:t>Interest Revenue</a:t>
            </a:r>
            <a:r>
              <a:rPr lang="en-US" sz="2800" b="1" dirty="0">
                <a:latin typeface="Arial Narrow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3217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500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500"/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500"/>
                                        <p:tgtEl>
                                          <p:spTgt spid="12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500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500"/>
                                        <p:tgtEl>
                                          <p:spTgt spid="1229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2" dur="500"/>
                                        <p:tgtEl>
                                          <p:spTgt spid="1229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500"/>
                                        <p:tgtEl>
                                          <p:spTgt spid="1229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500"/>
                                        <p:tgtEl>
                                          <p:spTgt spid="1229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128516" y="119416"/>
            <a:ext cx="11738212" cy="6295031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en-US" b="1" dirty="0"/>
              <a:t>E. </a:t>
            </a:r>
            <a:r>
              <a:rPr lang="en-US" b="1" dirty="0" err="1"/>
              <a:t>Penyusutan</a:t>
            </a:r>
            <a:r>
              <a:rPr lang="en-US" b="1" dirty="0"/>
              <a:t> </a:t>
            </a:r>
            <a:r>
              <a:rPr lang="en-US" b="1" dirty="0" err="1"/>
              <a:t>Aktiva</a:t>
            </a:r>
            <a:r>
              <a:rPr lang="en-US" b="1" dirty="0"/>
              <a:t> </a:t>
            </a:r>
            <a:r>
              <a:rPr lang="en-US" b="1" dirty="0" err="1"/>
              <a:t>Tetap</a:t>
            </a:r>
            <a:endParaRPr lang="en-US" b="1" dirty="0"/>
          </a:p>
          <a:p>
            <a:pPr marL="361950" indent="0">
              <a:lnSpc>
                <a:spcPct val="80000"/>
              </a:lnSpc>
              <a:buNone/>
              <a:defRPr/>
            </a:pPr>
            <a:r>
              <a:rPr lang="en-US" b="1" dirty="0" err="1"/>
              <a:t>Kendaraan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harga</a:t>
            </a:r>
            <a:r>
              <a:rPr lang="en-US" b="1" dirty="0"/>
              <a:t> </a:t>
            </a:r>
            <a:r>
              <a:rPr lang="en-US" b="1" dirty="0" err="1"/>
              <a:t>perolehan</a:t>
            </a:r>
            <a:r>
              <a:rPr lang="en-US" b="1" dirty="0"/>
              <a:t>  Rp.70.000.00 </a:t>
            </a:r>
            <a:r>
              <a:rPr lang="en-US" b="1" dirty="0" err="1"/>
              <a:t>disusutkan</a:t>
            </a:r>
            <a:r>
              <a:rPr lang="en-US" b="1" dirty="0"/>
              <a:t> </a:t>
            </a:r>
            <a:r>
              <a:rPr lang="en-US" b="1" dirty="0" err="1"/>
              <a:t>sebesar</a:t>
            </a:r>
            <a:r>
              <a:rPr lang="en-US" b="1" dirty="0"/>
              <a:t> 10%/</a:t>
            </a:r>
            <a:r>
              <a:rPr lang="en-US" b="1" dirty="0" err="1"/>
              <a:t>tahun</a:t>
            </a:r>
            <a:endParaRPr lang="en-US" b="1" dirty="0"/>
          </a:p>
          <a:p>
            <a:pPr marL="609600" indent="-247650">
              <a:lnSpc>
                <a:spcPct val="80000"/>
              </a:lnSpc>
              <a:buNone/>
              <a:defRPr/>
            </a:pPr>
            <a:r>
              <a:rPr lang="en-US" b="1" dirty="0"/>
              <a:t>AJP (31/12/20</a:t>
            </a:r>
            <a:r>
              <a:rPr lang="id-ID" b="1" dirty="0"/>
              <a:t>11</a:t>
            </a:r>
            <a:r>
              <a:rPr lang="en-US" b="1" dirty="0"/>
              <a:t>)</a:t>
            </a:r>
            <a:r>
              <a:rPr lang="id-ID" b="1" dirty="0"/>
              <a:t>	</a:t>
            </a:r>
            <a:endParaRPr lang="en-US" b="1" dirty="0"/>
          </a:p>
          <a:p>
            <a:pPr marL="609600" indent="-247650">
              <a:lnSpc>
                <a:spcPct val="50000"/>
              </a:lnSpc>
              <a:buNone/>
              <a:defRPr/>
            </a:pPr>
            <a:r>
              <a:rPr lang="en-US" b="1" dirty="0"/>
              <a:t>Beban </a:t>
            </a:r>
            <a:r>
              <a:rPr lang="en-US" b="1" dirty="0" err="1"/>
              <a:t>peny</a:t>
            </a:r>
            <a:r>
              <a:rPr lang="en-US" b="1" dirty="0"/>
              <a:t> </a:t>
            </a:r>
            <a:r>
              <a:rPr lang="en-US" b="1" dirty="0" err="1"/>
              <a:t>kendaraan</a:t>
            </a:r>
            <a:r>
              <a:rPr lang="en-US" b="1" dirty="0"/>
              <a:t>	</a:t>
            </a:r>
            <a:r>
              <a:rPr lang="id-ID" b="1" dirty="0"/>
              <a:t>		</a:t>
            </a:r>
            <a:r>
              <a:rPr lang="en-US" b="1" dirty="0"/>
              <a:t>7.000.000		-</a:t>
            </a:r>
          </a:p>
          <a:p>
            <a:pPr marL="609600" indent="-247650">
              <a:lnSpc>
                <a:spcPct val="50000"/>
              </a:lnSpc>
              <a:buNone/>
              <a:defRPr/>
            </a:pPr>
            <a:r>
              <a:rPr lang="en-US" b="1" dirty="0">
                <a:latin typeface="Arial Narrow" pitchFamily="34" charset="0"/>
              </a:rPr>
              <a:t>(</a:t>
            </a:r>
            <a:r>
              <a:rPr lang="en-US" b="1" i="1" dirty="0">
                <a:latin typeface="Arial Narrow" pitchFamily="34" charset="0"/>
              </a:rPr>
              <a:t>Depreciation Vehicle Expense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marL="609600" indent="-609600">
              <a:lnSpc>
                <a:spcPct val="50000"/>
              </a:lnSpc>
              <a:buNone/>
              <a:defRPr/>
            </a:pPr>
            <a:r>
              <a:rPr lang="en-US" b="1" dirty="0"/>
              <a:t>    </a:t>
            </a:r>
            <a:r>
              <a:rPr lang="id-ID" b="1" dirty="0"/>
              <a:t>			</a:t>
            </a:r>
            <a:r>
              <a:rPr lang="en-US" b="1" dirty="0" err="1"/>
              <a:t>Akumulasi</a:t>
            </a:r>
            <a:r>
              <a:rPr lang="en-US" b="1" dirty="0"/>
              <a:t> </a:t>
            </a:r>
            <a:r>
              <a:rPr lang="en-US" b="1" dirty="0" err="1"/>
              <a:t>peny</a:t>
            </a:r>
            <a:r>
              <a:rPr lang="en-US" b="1" dirty="0"/>
              <a:t> </a:t>
            </a:r>
            <a:r>
              <a:rPr lang="en-US" b="1" dirty="0" err="1"/>
              <a:t>kendaraan</a:t>
            </a:r>
            <a:r>
              <a:rPr lang="en-US" b="1" dirty="0"/>
              <a:t>	</a:t>
            </a:r>
            <a:r>
              <a:rPr lang="id-ID" b="1" dirty="0"/>
              <a:t>	</a:t>
            </a:r>
            <a:r>
              <a:rPr lang="en-US" b="1" dirty="0"/>
              <a:t>-	7.000.000</a:t>
            </a:r>
          </a:p>
          <a:p>
            <a:pPr marL="609600" indent="-609600">
              <a:lnSpc>
                <a:spcPct val="50000"/>
              </a:lnSpc>
              <a:buNone/>
              <a:defRPr/>
            </a:pPr>
            <a:r>
              <a:rPr lang="en-US" b="1" dirty="0"/>
              <a:t>   </a:t>
            </a:r>
            <a:r>
              <a:rPr lang="id-ID" b="1" dirty="0"/>
              <a:t>			</a:t>
            </a:r>
            <a:r>
              <a:rPr lang="en-US" b="1" dirty="0">
                <a:latin typeface="Arial Narrow" pitchFamily="34" charset="0"/>
              </a:rPr>
              <a:t>(</a:t>
            </a:r>
            <a:r>
              <a:rPr lang="en-US" b="1" i="1" dirty="0">
                <a:latin typeface="Arial Narrow" pitchFamily="34" charset="0"/>
              </a:rPr>
              <a:t>Accumulated Depreciation Vehicle</a:t>
            </a:r>
            <a:r>
              <a:rPr lang="en-US" b="1" dirty="0">
                <a:latin typeface="Arial Narrow" pitchFamily="34" charset="0"/>
              </a:rPr>
              <a:t>)</a:t>
            </a:r>
            <a:r>
              <a:rPr lang="en-US" b="1" dirty="0"/>
              <a:t> </a:t>
            </a:r>
          </a:p>
          <a:p>
            <a:pPr marL="609600" indent="-609600">
              <a:lnSpc>
                <a:spcPct val="50000"/>
              </a:lnSpc>
              <a:buNone/>
              <a:defRPr/>
            </a:pPr>
            <a:endParaRPr lang="en-US" b="1" dirty="0"/>
          </a:p>
          <a:p>
            <a:pPr marL="609600" indent="-609600">
              <a:lnSpc>
                <a:spcPct val="50000"/>
              </a:lnSpc>
              <a:buNone/>
              <a:defRPr/>
            </a:pPr>
            <a:r>
              <a:rPr lang="en-US" b="1" dirty="0"/>
              <a:t>F. </a:t>
            </a:r>
            <a:r>
              <a:rPr lang="en-US" b="1" dirty="0" err="1"/>
              <a:t>Kerugian</a:t>
            </a:r>
            <a:r>
              <a:rPr lang="en-US" b="1" dirty="0"/>
              <a:t> </a:t>
            </a:r>
            <a:r>
              <a:rPr lang="en-US" b="1" dirty="0" err="1"/>
              <a:t>Piutang</a:t>
            </a:r>
            <a:endParaRPr lang="en-US" b="1" dirty="0"/>
          </a:p>
          <a:p>
            <a:pPr marL="361950" indent="0" algn="just">
              <a:lnSpc>
                <a:spcPct val="80000"/>
              </a:lnSpc>
              <a:buNone/>
              <a:defRPr/>
            </a:pPr>
            <a:r>
              <a:rPr lang="en-US" b="1" dirty="0" err="1"/>
              <a:t>Saldo</a:t>
            </a:r>
            <a:r>
              <a:rPr lang="en-US" b="1" dirty="0"/>
              <a:t> </a:t>
            </a:r>
            <a:r>
              <a:rPr lang="en-US" b="1" dirty="0" err="1"/>
              <a:t>piutang</a:t>
            </a:r>
            <a:r>
              <a:rPr lang="en-US" b="1" dirty="0"/>
              <a:t> </a:t>
            </a:r>
            <a:r>
              <a:rPr lang="en-US" b="1" dirty="0" err="1"/>
              <a:t>perusahaan</a:t>
            </a:r>
            <a:r>
              <a:rPr lang="en-US" b="1" dirty="0"/>
              <a:t> </a:t>
            </a:r>
            <a:r>
              <a:rPr lang="en-US" b="1" dirty="0" err="1"/>
              <a:t>Rp</a:t>
            </a:r>
            <a:r>
              <a:rPr lang="en-US" b="1" dirty="0"/>
              <a:t>. 1.000.000, </a:t>
            </a:r>
            <a:r>
              <a:rPr lang="en-US" b="1" dirty="0" err="1"/>
              <a:t>diperkirakan</a:t>
            </a:r>
            <a:r>
              <a:rPr lang="en-US" b="1" dirty="0"/>
              <a:t> 10% </a:t>
            </a:r>
            <a:r>
              <a:rPr lang="en-US" b="1" dirty="0" err="1"/>
              <a:t>tdk</a:t>
            </a:r>
            <a:r>
              <a:rPr lang="en-US" b="1" dirty="0"/>
              <a:t> </a:t>
            </a:r>
            <a:r>
              <a:rPr lang="en-US" b="1" dirty="0" err="1"/>
              <a:t>bisa</a:t>
            </a:r>
            <a:r>
              <a:rPr lang="en-US" b="1" dirty="0"/>
              <a:t> </a:t>
            </a:r>
            <a:r>
              <a:rPr lang="en-US" b="1" dirty="0" err="1"/>
              <a:t>ditagih</a:t>
            </a:r>
            <a:endParaRPr lang="en-US" b="1" dirty="0"/>
          </a:p>
          <a:p>
            <a:pPr marL="609600" indent="-247650">
              <a:lnSpc>
                <a:spcPct val="80000"/>
              </a:lnSpc>
              <a:buNone/>
              <a:defRPr/>
            </a:pPr>
            <a:r>
              <a:rPr lang="en-US" b="1" dirty="0"/>
              <a:t>AJP (31/12/20</a:t>
            </a:r>
            <a:r>
              <a:rPr lang="id-ID" b="1" dirty="0"/>
              <a:t>11</a:t>
            </a:r>
            <a:r>
              <a:rPr lang="en-US" b="1" dirty="0"/>
              <a:t>)</a:t>
            </a:r>
          </a:p>
          <a:p>
            <a:pPr marL="1009650" lvl="1" indent="-609600">
              <a:lnSpc>
                <a:spcPct val="50000"/>
              </a:lnSpc>
              <a:buNone/>
              <a:defRPr/>
            </a:pPr>
            <a:r>
              <a:rPr lang="en-US" sz="2800" b="1" dirty="0" err="1"/>
              <a:t>Kerugian</a:t>
            </a:r>
            <a:r>
              <a:rPr lang="en-US" sz="2800" b="1" dirty="0"/>
              <a:t> </a:t>
            </a:r>
            <a:r>
              <a:rPr lang="en-US" sz="2800" b="1" dirty="0" err="1"/>
              <a:t>piutang</a:t>
            </a:r>
            <a:r>
              <a:rPr lang="en-US" sz="2800" b="1" dirty="0"/>
              <a:t>			</a:t>
            </a:r>
            <a:r>
              <a:rPr lang="id-ID" sz="2800" b="1" dirty="0"/>
              <a:t>	     </a:t>
            </a:r>
            <a:r>
              <a:rPr lang="en-US" sz="2800" b="1" dirty="0"/>
              <a:t>100.000	</a:t>
            </a:r>
            <a:r>
              <a:rPr lang="id-ID" sz="2800" b="1" dirty="0"/>
              <a:t>      </a:t>
            </a:r>
            <a:r>
              <a:rPr lang="en-US" sz="2800" b="1" dirty="0"/>
              <a:t>-</a:t>
            </a:r>
          </a:p>
          <a:p>
            <a:pPr marL="1009650" lvl="1" indent="-609600">
              <a:lnSpc>
                <a:spcPct val="50000"/>
              </a:lnSpc>
              <a:buNone/>
              <a:defRPr/>
            </a:pPr>
            <a:r>
              <a:rPr lang="en-US" sz="2800" b="1" dirty="0">
                <a:latin typeface="Arial Narrow" pitchFamily="34" charset="0"/>
              </a:rPr>
              <a:t>(</a:t>
            </a:r>
            <a:r>
              <a:rPr lang="en-US" sz="2800" b="1" i="1" dirty="0">
                <a:latin typeface="Arial Narrow" pitchFamily="34" charset="0"/>
              </a:rPr>
              <a:t>Bad Debt Expenses</a:t>
            </a:r>
            <a:r>
              <a:rPr lang="en-US" sz="2800" b="1" dirty="0">
                <a:latin typeface="Arial Narrow" pitchFamily="34" charset="0"/>
              </a:rPr>
              <a:t>)</a:t>
            </a:r>
          </a:p>
          <a:p>
            <a:pPr marL="609600" indent="-609600">
              <a:lnSpc>
                <a:spcPct val="50000"/>
              </a:lnSpc>
              <a:buNone/>
              <a:defRPr/>
            </a:pPr>
            <a:r>
              <a:rPr lang="en-US" b="1" dirty="0"/>
              <a:t>        </a:t>
            </a:r>
            <a:r>
              <a:rPr lang="id-ID" b="1" dirty="0"/>
              <a:t>		</a:t>
            </a:r>
            <a:r>
              <a:rPr lang="en-US" b="1" dirty="0" err="1"/>
              <a:t>Cadangan</a:t>
            </a:r>
            <a:r>
              <a:rPr lang="en-US" b="1" dirty="0"/>
              <a:t> </a:t>
            </a:r>
            <a:r>
              <a:rPr lang="en-US" b="1" dirty="0" err="1"/>
              <a:t>kerugian</a:t>
            </a:r>
            <a:r>
              <a:rPr lang="en-US" b="1" dirty="0"/>
              <a:t> </a:t>
            </a:r>
            <a:r>
              <a:rPr lang="en-US" b="1" dirty="0" err="1"/>
              <a:t>piutang</a:t>
            </a:r>
            <a:r>
              <a:rPr lang="en-US" b="1" dirty="0"/>
              <a:t>		-	100.000</a:t>
            </a:r>
          </a:p>
          <a:p>
            <a:pPr marL="609600" indent="-609600">
              <a:lnSpc>
                <a:spcPct val="50000"/>
              </a:lnSpc>
              <a:buNone/>
              <a:defRPr/>
            </a:pPr>
            <a:r>
              <a:rPr lang="en-US" b="1" dirty="0"/>
              <a:t>        </a:t>
            </a:r>
            <a:r>
              <a:rPr lang="id-ID" b="1" dirty="0"/>
              <a:t>		</a:t>
            </a:r>
            <a:r>
              <a:rPr lang="en-US" b="1" dirty="0">
                <a:latin typeface="Arial Narrow" pitchFamily="34" charset="0"/>
              </a:rPr>
              <a:t>(</a:t>
            </a:r>
            <a:r>
              <a:rPr lang="en-US" b="1" i="1" dirty="0">
                <a:latin typeface="Arial Narrow" pitchFamily="34" charset="0"/>
              </a:rPr>
              <a:t>Allowance </a:t>
            </a:r>
            <a:r>
              <a:rPr lang="id-ID" b="1" i="1" dirty="0">
                <a:latin typeface="Arial Narrow" pitchFamily="34" charset="0"/>
              </a:rPr>
              <a:t>f</a:t>
            </a:r>
            <a:r>
              <a:rPr lang="en-US" b="1" i="1" dirty="0">
                <a:latin typeface="Arial Narrow" pitchFamily="34" charset="0"/>
              </a:rPr>
              <a:t>or Doubtful Account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marL="609600" indent="-609600">
              <a:lnSpc>
                <a:spcPct val="50000"/>
              </a:lnSpc>
              <a:buNone/>
              <a:defRPr/>
            </a:pPr>
            <a:endParaRPr lang="en-US" b="1" dirty="0">
              <a:latin typeface="Arial Narrow" pitchFamily="34" charset="0"/>
            </a:endParaRPr>
          </a:p>
          <a:p>
            <a:pPr marL="609600" indent="-609600">
              <a:lnSpc>
                <a:spcPct val="50000"/>
              </a:lnSpc>
              <a:buNone/>
              <a:defRPr/>
            </a:pPr>
            <a:endParaRPr lang="en-US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73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500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500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500"/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500"/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5" dur="500"/>
                                        <p:tgtEl>
                                          <p:spTgt spid="133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500"/>
                                        <p:tgtEl>
                                          <p:spTgt spid="133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500"/>
                                        <p:tgtEl>
                                          <p:spTgt spid="133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500"/>
                                        <p:tgtEl>
                                          <p:spTgt spid="133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297977" y="293427"/>
            <a:ext cx="11323092" cy="5562600"/>
          </a:xfrm>
        </p:spPr>
        <p:txBody>
          <a:bodyPr>
            <a:normAutofit/>
          </a:bodyPr>
          <a:lstStyle/>
          <a:p>
            <a:pPr marL="465138" indent="-465138">
              <a:spcBef>
                <a:spcPts val="0"/>
              </a:spcBef>
              <a:buNone/>
              <a:defRPr/>
            </a:pPr>
            <a:r>
              <a:rPr lang="en-US" b="1" dirty="0"/>
              <a:t>G. 	</a:t>
            </a:r>
            <a:r>
              <a:rPr lang="en-US" b="1" dirty="0" err="1"/>
              <a:t>Biaya</a:t>
            </a:r>
            <a:r>
              <a:rPr lang="en-US" b="1" dirty="0"/>
              <a:t> </a:t>
            </a:r>
            <a:r>
              <a:rPr lang="en-US" b="1" dirty="0" err="1"/>
              <a:t>Pemakaian</a:t>
            </a:r>
            <a:r>
              <a:rPr lang="en-US" b="1" dirty="0"/>
              <a:t> </a:t>
            </a:r>
            <a:r>
              <a:rPr lang="en-US" b="1" dirty="0" err="1"/>
              <a:t>Perlengkapan</a:t>
            </a:r>
            <a:endParaRPr lang="en-US" b="1" dirty="0"/>
          </a:p>
          <a:p>
            <a:pPr marL="465138" indent="0" algn="just">
              <a:spcBef>
                <a:spcPts val="0"/>
              </a:spcBef>
              <a:buNone/>
              <a:defRPr/>
            </a:pPr>
            <a:r>
              <a:rPr lang="en-US" b="1" dirty="0" err="1"/>
              <a:t>Saldo</a:t>
            </a:r>
            <a:r>
              <a:rPr lang="en-US" b="1" dirty="0"/>
              <a:t> </a:t>
            </a:r>
            <a:r>
              <a:rPr lang="en-US" b="1" dirty="0" err="1"/>
              <a:t>perlengkapan</a:t>
            </a:r>
            <a:r>
              <a:rPr lang="en-US" b="1" dirty="0"/>
              <a:t> </a:t>
            </a:r>
            <a:r>
              <a:rPr lang="en-US" b="1" dirty="0" err="1"/>
              <a:t>awal</a:t>
            </a:r>
            <a:r>
              <a:rPr lang="en-US" b="1" dirty="0"/>
              <a:t> </a:t>
            </a:r>
            <a:r>
              <a:rPr lang="en-US" b="1" dirty="0" err="1"/>
              <a:t>tahun</a:t>
            </a:r>
            <a:r>
              <a:rPr lang="en-US" b="1" dirty="0"/>
              <a:t> </a:t>
            </a:r>
            <a:r>
              <a:rPr lang="en-US" b="1" dirty="0" err="1"/>
              <a:t>sebesar</a:t>
            </a:r>
            <a:r>
              <a:rPr lang="en-US" b="1" dirty="0"/>
              <a:t> </a:t>
            </a:r>
            <a:r>
              <a:rPr lang="en-US" b="1" dirty="0" err="1"/>
              <a:t>Rp</a:t>
            </a:r>
            <a:r>
              <a:rPr lang="en-US" b="1" dirty="0"/>
              <a:t>. 1.000.000, </a:t>
            </a:r>
            <a:r>
              <a:rPr lang="en-US" b="1" dirty="0" err="1"/>
              <a:t>ternyata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akhir</a:t>
            </a:r>
            <a:r>
              <a:rPr lang="en-US" b="1" dirty="0"/>
              <a:t> </a:t>
            </a:r>
            <a:r>
              <a:rPr lang="en-US" b="1" dirty="0" err="1"/>
              <a:t>tahun</a:t>
            </a:r>
            <a:r>
              <a:rPr lang="en-US" b="1" dirty="0"/>
              <a:t> </a:t>
            </a:r>
            <a:r>
              <a:rPr lang="en-US" b="1" dirty="0" err="1"/>
              <a:t>Saldo</a:t>
            </a:r>
            <a:r>
              <a:rPr lang="en-US" b="1" dirty="0"/>
              <a:t> </a:t>
            </a:r>
            <a:r>
              <a:rPr lang="en-US" b="1" dirty="0" err="1"/>
              <a:t>Perlengkapan</a:t>
            </a:r>
            <a:r>
              <a:rPr lang="en-US" b="1" dirty="0"/>
              <a:t> </a:t>
            </a:r>
            <a:r>
              <a:rPr lang="en-US" b="1" dirty="0" err="1"/>
              <a:t>tinggal</a:t>
            </a:r>
            <a:r>
              <a:rPr lang="en-US" b="1" dirty="0"/>
              <a:t> 800.000</a:t>
            </a:r>
            <a:endParaRPr lang="id-ID" b="1" dirty="0"/>
          </a:p>
          <a:p>
            <a:pPr marL="465138" indent="0" algn="just">
              <a:spcBef>
                <a:spcPts val="0"/>
              </a:spcBef>
              <a:buNone/>
              <a:defRPr/>
            </a:pPr>
            <a:endParaRPr lang="en-US" b="1" dirty="0"/>
          </a:p>
          <a:p>
            <a:pPr marL="609600" indent="-152400">
              <a:spcBef>
                <a:spcPts val="0"/>
              </a:spcBef>
              <a:buNone/>
              <a:defRPr/>
            </a:pPr>
            <a:r>
              <a:rPr lang="en-US" b="1" dirty="0"/>
              <a:t>AJP (31/12/20</a:t>
            </a:r>
            <a:r>
              <a:rPr lang="id-ID" b="1" dirty="0"/>
              <a:t>11</a:t>
            </a:r>
            <a:r>
              <a:rPr lang="en-US" b="1" dirty="0"/>
              <a:t>)</a:t>
            </a:r>
          </a:p>
          <a:p>
            <a:pPr marL="609600" indent="-152400">
              <a:spcBef>
                <a:spcPts val="0"/>
              </a:spcBef>
              <a:buNone/>
              <a:defRPr/>
            </a:pPr>
            <a:r>
              <a:rPr lang="en-US" b="1" dirty="0"/>
              <a:t>Beban </a:t>
            </a:r>
            <a:r>
              <a:rPr lang="en-US" b="1" dirty="0" err="1"/>
              <a:t>Pemakaian</a:t>
            </a:r>
            <a:r>
              <a:rPr lang="en-US" b="1" dirty="0"/>
              <a:t> </a:t>
            </a:r>
            <a:r>
              <a:rPr lang="en-US" b="1" dirty="0" err="1"/>
              <a:t>Perlengkapan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/>
              <a:t>     200.000	     -</a:t>
            </a:r>
          </a:p>
          <a:p>
            <a:pPr marL="609600" indent="-152400">
              <a:spcBef>
                <a:spcPts val="0"/>
              </a:spcBef>
              <a:buNone/>
              <a:defRPr/>
            </a:pPr>
            <a:r>
              <a:rPr lang="en-US" b="1" dirty="0"/>
              <a:t>(</a:t>
            </a:r>
            <a:r>
              <a:rPr lang="en-US" b="1" i="1" dirty="0"/>
              <a:t>Use </a:t>
            </a:r>
            <a:r>
              <a:rPr lang="id-ID" b="1" i="1" dirty="0"/>
              <a:t>o</a:t>
            </a:r>
            <a:r>
              <a:rPr lang="en-US" b="1" i="1" dirty="0"/>
              <a:t>f </a:t>
            </a:r>
            <a:r>
              <a:rPr lang="en-US" b="1" i="1"/>
              <a:t>Supplies Expense</a:t>
            </a:r>
            <a:r>
              <a:rPr lang="en-US" b="1"/>
              <a:t>)</a:t>
            </a:r>
            <a:endParaRPr lang="en-US" b="1" dirty="0">
              <a:latin typeface="Arial Narrow" pitchFamily="34" charset="0"/>
            </a:endParaRPr>
          </a:p>
          <a:p>
            <a:pPr marL="609600" indent="-609600">
              <a:spcBef>
                <a:spcPts val="0"/>
              </a:spcBef>
              <a:buNone/>
              <a:defRPr/>
            </a:pPr>
            <a:r>
              <a:rPr lang="en-US" b="1" dirty="0"/>
              <a:t>        </a:t>
            </a:r>
            <a:r>
              <a:rPr lang="id-ID" b="1" dirty="0"/>
              <a:t>		</a:t>
            </a:r>
            <a:r>
              <a:rPr lang="en-US" b="1" dirty="0" err="1"/>
              <a:t>Perlengkapan</a:t>
            </a:r>
            <a:r>
              <a:rPr lang="en-US" b="1" dirty="0"/>
              <a:t>				-	200.000</a:t>
            </a:r>
          </a:p>
          <a:p>
            <a:pPr marL="609600" indent="-609600">
              <a:spcBef>
                <a:spcPts val="0"/>
              </a:spcBef>
              <a:buNone/>
              <a:defRPr/>
            </a:pPr>
            <a:r>
              <a:rPr lang="en-US" b="1" dirty="0"/>
              <a:t>        </a:t>
            </a:r>
            <a:r>
              <a:rPr lang="id-ID" b="1" dirty="0"/>
              <a:t>		</a:t>
            </a:r>
            <a:r>
              <a:rPr lang="en-US" b="1" dirty="0">
                <a:latin typeface="Arial Narrow" pitchFamily="34" charset="0"/>
              </a:rPr>
              <a:t>(</a:t>
            </a:r>
            <a:r>
              <a:rPr lang="en-US" b="1" i="1" dirty="0">
                <a:latin typeface="Arial Narrow" pitchFamily="34" charset="0"/>
              </a:rPr>
              <a:t>Supplies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marL="609600" indent="-609600">
              <a:spcBef>
                <a:spcPts val="0"/>
              </a:spcBef>
              <a:buNone/>
              <a:defRPr/>
            </a:pPr>
            <a:endParaRPr lang="en-US" b="1" dirty="0">
              <a:latin typeface="Arial Narrow" pitchFamily="34" charset="0"/>
            </a:endParaRPr>
          </a:p>
          <a:p>
            <a:pPr marL="609600" indent="-609600">
              <a:spcBef>
                <a:spcPts val="0"/>
              </a:spcBef>
              <a:buNone/>
              <a:defRPr/>
            </a:pPr>
            <a:endParaRPr lang="en-US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10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500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500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C049-2889-485C-BBC8-1E27BB9A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036" y="29786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Arial Black" panose="020B0A04020102020204" pitchFamily="34" charset="0"/>
              </a:rPr>
              <a:t>TERIMA KASIH</a:t>
            </a:r>
            <a:endParaRPr lang="en-ID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186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1066</Words>
  <Application>Microsoft Office PowerPoint</Application>
  <PresentationFormat>Widescreen</PresentationFormat>
  <Paragraphs>127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Arial Narrow</vt:lpstr>
      <vt:lpstr>Berlin Sans FB Demi</vt:lpstr>
      <vt:lpstr>Calibri</vt:lpstr>
      <vt:lpstr>Calibri Light</vt:lpstr>
      <vt:lpstr>Office Theme</vt:lpstr>
      <vt:lpstr>Soedarmanto, SE,MM   AYAT JURNAL PENYESUAIAN (ADJUSTMENT JOURNAL)</vt:lpstr>
      <vt:lpstr>PENGERTIAN</vt:lpstr>
      <vt:lpstr>PENGELOMPOKAN AYAT JURNAL PENYESUAIAN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AKUNTANSI PERUSAHAAN JASA AYAT JURNAL PENYESUAIAN (ADJUSTMENT JOURNAL)</dc:title>
  <dc:creator>hendri mulyadi</dc:creator>
  <cp:lastModifiedBy>USER</cp:lastModifiedBy>
  <cp:revision>21</cp:revision>
  <dcterms:created xsi:type="dcterms:W3CDTF">2020-11-09T06:39:28Z</dcterms:created>
  <dcterms:modified xsi:type="dcterms:W3CDTF">2026-09-08T22:11:53Z</dcterms:modified>
</cp:coreProperties>
</file>