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sldIdLst>
    <p:sldId id="256" r:id="rId2"/>
    <p:sldId id="261" r:id="rId3"/>
    <p:sldId id="264" r:id="rId4"/>
    <p:sldId id="257" r:id="rId5"/>
    <p:sldId id="258" r:id="rId6"/>
    <p:sldId id="259" r:id="rId7"/>
    <p:sldId id="262" r:id="rId8"/>
    <p:sldId id="263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00" d="100"/>
          <a:sy n="100" d="100"/>
        </p:scale>
        <p:origin x="-1960" y="-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A0AA4B-D094-42BA-ADFF-A8DA00D3CC1D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E16BED-4E83-46FC-BCBC-445A62528FDE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TIGA PENDEKATAN RASIO SOLVABILITAS</a:t>
          </a:r>
        </a:p>
      </dgm:t>
    </dgm:pt>
    <dgm:pt modelId="{40B1E790-2890-4855-ACE5-46F597EFCBE3}" type="parTrans" cxnId="{AED0A126-9A5E-42A5-8C3E-4364BA423F74}">
      <dgm:prSet/>
      <dgm:spPr/>
      <dgm:t>
        <a:bodyPr/>
        <a:lstStyle/>
        <a:p>
          <a:endParaRPr lang="en-US"/>
        </a:p>
      </dgm:t>
    </dgm:pt>
    <dgm:pt modelId="{206765E7-E3E1-4B88-B4A8-1C5D13AB8825}" type="sibTrans" cxnId="{AED0A126-9A5E-42A5-8C3E-4364BA423F74}">
      <dgm:prSet/>
      <dgm:spPr/>
      <dgm:t>
        <a:bodyPr/>
        <a:lstStyle/>
        <a:p>
          <a:endParaRPr lang="en-US"/>
        </a:p>
      </dgm:t>
    </dgm:pt>
    <dgm:pt modelId="{4D0FD81B-9EFD-4F07-AD0E-03FBB4226F8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NERACA</a:t>
          </a:r>
        </a:p>
      </dgm:t>
    </dgm:pt>
    <dgm:pt modelId="{52B087DC-0B8E-4A27-A688-2DA7C6C7C1D5}" type="parTrans" cxnId="{22F2A556-A7FF-4F17-9BBD-693E3FBE61DF}">
      <dgm:prSet/>
      <dgm:spPr/>
      <dgm:t>
        <a:bodyPr/>
        <a:lstStyle/>
        <a:p>
          <a:endParaRPr lang="en-US"/>
        </a:p>
      </dgm:t>
    </dgm:pt>
    <dgm:pt modelId="{83DC2192-344E-4F51-866B-EF6877C4A973}" type="sibTrans" cxnId="{22F2A556-A7FF-4F17-9BBD-693E3FBE61DF}">
      <dgm:prSet/>
      <dgm:spPr/>
      <dgm:t>
        <a:bodyPr/>
        <a:lstStyle/>
        <a:p>
          <a:endParaRPr lang="en-US"/>
        </a:p>
      </dgm:t>
    </dgm:pt>
    <dgm:pt modelId="{1BBF9D1F-179B-4446-8184-E22E92C77782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LABA RUGI</a:t>
          </a:r>
        </a:p>
      </dgm:t>
    </dgm:pt>
    <dgm:pt modelId="{AC9C3C4A-F27A-45D3-9777-D991E1242DF3}" type="parTrans" cxnId="{7A03661B-0869-4E3E-A478-9A0252ECBA5A}">
      <dgm:prSet/>
      <dgm:spPr/>
      <dgm:t>
        <a:bodyPr/>
        <a:lstStyle/>
        <a:p>
          <a:endParaRPr lang="en-US"/>
        </a:p>
      </dgm:t>
    </dgm:pt>
    <dgm:pt modelId="{F7382091-E866-4766-AEA4-866AF12A8C2C}" type="sibTrans" cxnId="{7A03661B-0869-4E3E-A478-9A0252ECBA5A}">
      <dgm:prSet/>
      <dgm:spPr/>
      <dgm:t>
        <a:bodyPr/>
        <a:lstStyle/>
        <a:p>
          <a:endParaRPr lang="en-US"/>
        </a:p>
      </dgm:t>
    </dgm:pt>
    <dgm:pt modelId="{D18ADA77-D715-421C-BF98-E92E044D612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NERACA &amp; LABA RUGI</a:t>
          </a:r>
        </a:p>
      </dgm:t>
    </dgm:pt>
    <dgm:pt modelId="{E239A6EB-6409-4487-95D8-5CEAE68C14D5}" type="parTrans" cxnId="{8F51D520-94BD-4589-86EA-3BB5757E1306}">
      <dgm:prSet/>
      <dgm:spPr/>
      <dgm:t>
        <a:bodyPr/>
        <a:lstStyle/>
        <a:p>
          <a:endParaRPr lang="en-US"/>
        </a:p>
      </dgm:t>
    </dgm:pt>
    <dgm:pt modelId="{5B5D7D55-B17F-464F-B436-0491F272C188}" type="sibTrans" cxnId="{8F51D520-94BD-4589-86EA-3BB5757E1306}">
      <dgm:prSet/>
      <dgm:spPr/>
      <dgm:t>
        <a:bodyPr/>
        <a:lstStyle/>
        <a:p>
          <a:endParaRPr lang="en-US"/>
        </a:p>
      </dgm:t>
    </dgm:pt>
    <dgm:pt modelId="{4D92C579-E751-49A2-B528-FEC307C4EDB3}" type="pres">
      <dgm:prSet presAssocID="{9EA0AA4B-D094-42BA-ADFF-A8DA00D3CC1D}" presName="composite" presStyleCnt="0">
        <dgm:presLayoutVars>
          <dgm:chMax val="1"/>
          <dgm:dir/>
          <dgm:resizeHandles val="exact"/>
        </dgm:presLayoutVars>
      </dgm:prSet>
      <dgm:spPr/>
    </dgm:pt>
    <dgm:pt modelId="{DDA3EADE-4DFE-4D21-8495-AB2432CC36A7}" type="pres">
      <dgm:prSet presAssocID="{57E16BED-4E83-46FC-BCBC-445A62528FDE}" presName="roof" presStyleLbl="dkBgShp" presStyleIdx="0" presStyleCnt="2"/>
      <dgm:spPr/>
    </dgm:pt>
    <dgm:pt modelId="{BC2B9A1F-2E66-457B-AA37-88C3215E2B03}" type="pres">
      <dgm:prSet presAssocID="{57E16BED-4E83-46FC-BCBC-445A62528FDE}" presName="pillars" presStyleCnt="0"/>
      <dgm:spPr/>
    </dgm:pt>
    <dgm:pt modelId="{F54CC7DF-6768-4DA5-A6E7-A38553BC08EA}" type="pres">
      <dgm:prSet presAssocID="{57E16BED-4E83-46FC-BCBC-445A62528FDE}" presName="pillar1" presStyleLbl="node1" presStyleIdx="0" presStyleCnt="3">
        <dgm:presLayoutVars>
          <dgm:bulletEnabled val="1"/>
        </dgm:presLayoutVars>
      </dgm:prSet>
      <dgm:spPr/>
    </dgm:pt>
    <dgm:pt modelId="{3556A2FE-FC98-4DEF-9661-58AACE72D7F5}" type="pres">
      <dgm:prSet presAssocID="{1BBF9D1F-179B-4446-8184-E22E92C77782}" presName="pillarX" presStyleLbl="node1" presStyleIdx="1" presStyleCnt="3">
        <dgm:presLayoutVars>
          <dgm:bulletEnabled val="1"/>
        </dgm:presLayoutVars>
      </dgm:prSet>
      <dgm:spPr/>
    </dgm:pt>
    <dgm:pt modelId="{83D7DA21-8BC8-4F6B-9E91-E888EEDCFF2A}" type="pres">
      <dgm:prSet presAssocID="{D18ADA77-D715-421C-BF98-E92E044D6125}" presName="pillarX" presStyleLbl="node1" presStyleIdx="2" presStyleCnt="3">
        <dgm:presLayoutVars>
          <dgm:bulletEnabled val="1"/>
        </dgm:presLayoutVars>
      </dgm:prSet>
      <dgm:spPr/>
    </dgm:pt>
    <dgm:pt modelId="{79AFCFC4-F1EF-4738-A20A-8DD9EB9B2433}" type="pres">
      <dgm:prSet presAssocID="{57E16BED-4E83-46FC-BCBC-445A62528FDE}" presName="base" presStyleLbl="dkBgShp" presStyleIdx="1" presStyleCnt="2"/>
      <dgm:spPr/>
    </dgm:pt>
  </dgm:ptLst>
  <dgm:cxnLst>
    <dgm:cxn modelId="{7A03661B-0869-4E3E-A478-9A0252ECBA5A}" srcId="{57E16BED-4E83-46FC-BCBC-445A62528FDE}" destId="{1BBF9D1F-179B-4446-8184-E22E92C77782}" srcOrd="1" destOrd="0" parTransId="{AC9C3C4A-F27A-45D3-9777-D991E1242DF3}" sibTransId="{F7382091-E866-4766-AEA4-866AF12A8C2C}"/>
    <dgm:cxn modelId="{8F51D520-94BD-4589-86EA-3BB5757E1306}" srcId="{57E16BED-4E83-46FC-BCBC-445A62528FDE}" destId="{D18ADA77-D715-421C-BF98-E92E044D6125}" srcOrd="2" destOrd="0" parTransId="{E239A6EB-6409-4487-95D8-5CEAE68C14D5}" sibTransId="{5B5D7D55-B17F-464F-B436-0491F272C188}"/>
    <dgm:cxn modelId="{AED0A126-9A5E-42A5-8C3E-4364BA423F74}" srcId="{9EA0AA4B-D094-42BA-ADFF-A8DA00D3CC1D}" destId="{57E16BED-4E83-46FC-BCBC-445A62528FDE}" srcOrd="0" destOrd="0" parTransId="{40B1E790-2890-4855-ACE5-46F597EFCBE3}" sibTransId="{206765E7-E3E1-4B88-B4A8-1C5D13AB8825}"/>
    <dgm:cxn modelId="{B23BC46E-08AB-4745-8E7F-0B15A3EEF8B8}" type="presOf" srcId="{1BBF9D1F-179B-4446-8184-E22E92C77782}" destId="{3556A2FE-FC98-4DEF-9661-58AACE72D7F5}" srcOrd="0" destOrd="0" presId="urn:microsoft.com/office/officeart/2005/8/layout/hList3"/>
    <dgm:cxn modelId="{22F2A556-A7FF-4F17-9BBD-693E3FBE61DF}" srcId="{57E16BED-4E83-46FC-BCBC-445A62528FDE}" destId="{4D0FD81B-9EFD-4F07-AD0E-03FBB4226F85}" srcOrd="0" destOrd="0" parTransId="{52B087DC-0B8E-4A27-A688-2DA7C6C7C1D5}" sibTransId="{83DC2192-344E-4F51-866B-EF6877C4A973}"/>
    <dgm:cxn modelId="{C2118378-6C5C-4F46-A06F-126E3A039E90}" type="presOf" srcId="{4D0FD81B-9EFD-4F07-AD0E-03FBB4226F85}" destId="{F54CC7DF-6768-4DA5-A6E7-A38553BC08EA}" srcOrd="0" destOrd="0" presId="urn:microsoft.com/office/officeart/2005/8/layout/hList3"/>
    <dgm:cxn modelId="{0209C584-E787-4BD6-A8E9-078BEA32A5F8}" type="presOf" srcId="{57E16BED-4E83-46FC-BCBC-445A62528FDE}" destId="{DDA3EADE-4DFE-4D21-8495-AB2432CC36A7}" srcOrd="0" destOrd="0" presId="urn:microsoft.com/office/officeart/2005/8/layout/hList3"/>
    <dgm:cxn modelId="{E63EB0D3-32A8-432D-9ED7-BBE5A97F3817}" type="presOf" srcId="{D18ADA77-D715-421C-BF98-E92E044D6125}" destId="{83D7DA21-8BC8-4F6B-9E91-E888EEDCFF2A}" srcOrd="0" destOrd="0" presId="urn:microsoft.com/office/officeart/2005/8/layout/hList3"/>
    <dgm:cxn modelId="{E46D32F1-8526-45D0-BB94-F3E588B3A0D7}" type="presOf" srcId="{9EA0AA4B-D094-42BA-ADFF-A8DA00D3CC1D}" destId="{4D92C579-E751-49A2-B528-FEC307C4EDB3}" srcOrd="0" destOrd="0" presId="urn:microsoft.com/office/officeart/2005/8/layout/hList3"/>
    <dgm:cxn modelId="{60A828E4-E0DC-4F70-87EA-63DFD001BF90}" type="presParOf" srcId="{4D92C579-E751-49A2-B528-FEC307C4EDB3}" destId="{DDA3EADE-4DFE-4D21-8495-AB2432CC36A7}" srcOrd="0" destOrd="0" presId="urn:microsoft.com/office/officeart/2005/8/layout/hList3"/>
    <dgm:cxn modelId="{862DB5D1-EFE4-4405-BEDD-34A7C19D44BC}" type="presParOf" srcId="{4D92C579-E751-49A2-B528-FEC307C4EDB3}" destId="{BC2B9A1F-2E66-457B-AA37-88C3215E2B03}" srcOrd="1" destOrd="0" presId="urn:microsoft.com/office/officeart/2005/8/layout/hList3"/>
    <dgm:cxn modelId="{8F451FBD-8923-4E72-9851-4E875D7DCFD2}" type="presParOf" srcId="{BC2B9A1F-2E66-457B-AA37-88C3215E2B03}" destId="{F54CC7DF-6768-4DA5-A6E7-A38553BC08EA}" srcOrd="0" destOrd="0" presId="urn:microsoft.com/office/officeart/2005/8/layout/hList3"/>
    <dgm:cxn modelId="{5E35C91A-4896-4315-BF3D-0E9C92EAB068}" type="presParOf" srcId="{BC2B9A1F-2E66-457B-AA37-88C3215E2B03}" destId="{3556A2FE-FC98-4DEF-9661-58AACE72D7F5}" srcOrd="1" destOrd="0" presId="urn:microsoft.com/office/officeart/2005/8/layout/hList3"/>
    <dgm:cxn modelId="{9E90B26F-E044-4884-B003-837CC7C7452E}" type="presParOf" srcId="{BC2B9A1F-2E66-457B-AA37-88C3215E2B03}" destId="{83D7DA21-8BC8-4F6B-9E91-E888EEDCFF2A}" srcOrd="2" destOrd="0" presId="urn:microsoft.com/office/officeart/2005/8/layout/hList3"/>
    <dgm:cxn modelId="{DE9FE541-E8F3-47D0-A27D-FFDC82C0217F}" type="presParOf" srcId="{4D92C579-E751-49A2-B528-FEC307C4EDB3}" destId="{79AFCFC4-F1EF-4738-A20A-8DD9EB9B243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3EADE-4DFE-4D21-8495-AB2432CC36A7}">
      <dsp:nvSpPr>
        <dsp:cNvPr id="0" name=""/>
        <dsp:cNvSpPr/>
      </dsp:nvSpPr>
      <dsp:spPr>
        <a:xfrm>
          <a:off x="0" y="0"/>
          <a:ext cx="9742184" cy="170742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>
              <a:solidFill>
                <a:schemeClr val="tx1"/>
              </a:solidFill>
            </a:rPr>
            <a:t>TIGA PENDEKATAN RASIO SOLVABILITAS</a:t>
          </a:r>
        </a:p>
      </dsp:txBody>
      <dsp:txXfrm>
        <a:off x="0" y="0"/>
        <a:ext cx="9742184" cy="1707422"/>
      </dsp:txXfrm>
    </dsp:sp>
    <dsp:sp modelId="{F54CC7DF-6768-4DA5-A6E7-A38553BC08EA}">
      <dsp:nvSpPr>
        <dsp:cNvPr id="0" name=""/>
        <dsp:cNvSpPr/>
      </dsp:nvSpPr>
      <dsp:spPr>
        <a:xfrm>
          <a:off x="4756" y="1707422"/>
          <a:ext cx="3244223" cy="3585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>
              <a:solidFill>
                <a:schemeClr val="tx1"/>
              </a:solidFill>
            </a:rPr>
            <a:t>NERACA</a:t>
          </a:r>
        </a:p>
      </dsp:txBody>
      <dsp:txXfrm>
        <a:off x="4756" y="1707422"/>
        <a:ext cx="3244223" cy="3585587"/>
      </dsp:txXfrm>
    </dsp:sp>
    <dsp:sp modelId="{3556A2FE-FC98-4DEF-9661-58AACE72D7F5}">
      <dsp:nvSpPr>
        <dsp:cNvPr id="0" name=""/>
        <dsp:cNvSpPr/>
      </dsp:nvSpPr>
      <dsp:spPr>
        <a:xfrm>
          <a:off x="3248980" y="1707422"/>
          <a:ext cx="3244223" cy="3585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>
              <a:solidFill>
                <a:schemeClr val="tx1"/>
              </a:solidFill>
            </a:rPr>
            <a:t>LABA RUGI</a:t>
          </a:r>
        </a:p>
      </dsp:txBody>
      <dsp:txXfrm>
        <a:off x="3248980" y="1707422"/>
        <a:ext cx="3244223" cy="3585587"/>
      </dsp:txXfrm>
    </dsp:sp>
    <dsp:sp modelId="{83D7DA21-8BC8-4F6B-9E91-E888EEDCFF2A}">
      <dsp:nvSpPr>
        <dsp:cNvPr id="0" name=""/>
        <dsp:cNvSpPr/>
      </dsp:nvSpPr>
      <dsp:spPr>
        <a:xfrm>
          <a:off x="6493203" y="1707422"/>
          <a:ext cx="3244223" cy="3585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>
              <a:solidFill>
                <a:schemeClr val="tx1"/>
              </a:solidFill>
            </a:rPr>
            <a:t>NERACA &amp; LABA RUGI</a:t>
          </a:r>
        </a:p>
      </dsp:txBody>
      <dsp:txXfrm>
        <a:off x="6493203" y="1707422"/>
        <a:ext cx="3244223" cy="3585587"/>
      </dsp:txXfrm>
    </dsp:sp>
    <dsp:sp modelId="{79AFCFC4-F1EF-4738-A20A-8DD9EB9B2433}">
      <dsp:nvSpPr>
        <dsp:cNvPr id="0" name=""/>
        <dsp:cNvSpPr/>
      </dsp:nvSpPr>
      <dsp:spPr>
        <a:xfrm>
          <a:off x="0" y="5293009"/>
          <a:ext cx="9742184" cy="3983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7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6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26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87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4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8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2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2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1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2059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51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3847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48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10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26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0DDB6-1479-454F-BE35-37D30B3088D6}" type="datetimeFigureOut">
              <a:rPr lang="en-US" smtClean="0"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80F82E0-5508-4C87-9B22-F3445E580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5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685343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ANALISIS BISNIS 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RASIO SOLVABILITAS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sz="2400" b="1" dirty="0">
                <a:solidFill>
                  <a:schemeClr val="tx1"/>
                </a:solidFill>
              </a:rPr>
              <a:t>SOEDARMANTO, SE,MM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0322036902 </a:t>
            </a:r>
          </a:p>
        </p:txBody>
      </p:sp>
    </p:spTree>
    <p:extLst>
      <p:ext uri="{BB962C8B-B14F-4D97-AF65-F5344CB8AC3E}">
        <p14:creationId xmlns:p14="http://schemas.microsoft.com/office/powerpoint/2010/main" val="236476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53350740"/>
              </p:ext>
            </p:extLst>
          </p:nvPr>
        </p:nvGraphicFramePr>
        <p:xfrm>
          <a:off x="706634" y="370345"/>
          <a:ext cx="9742184" cy="5691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85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FEE989-CE98-483F-B997-1ED7C07F1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BC0C00-B092-44E7-959D-211ACC68D417}"/>
              </a:ext>
            </a:extLst>
          </p:cNvPr>
          <p:cNvSpPr/>
          <p:nvPr/>
        </p:nvSpPr>
        <p:spPr>
          <a:xfrm>
            <a:off x="2012950" y="3092450"/>
            <a:ext cx="2019300" cy="3365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Beban </a:t>
            </a:r>
            <a:r>
              <a:rPr lang="en-US" dirty="0" err="1"/>
              <a:t>Operasi</a:t>
            </a: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418298-C213-40AC-AD8E-EEA20B901145}"/>
              </a:ext>
            </a:extLst>
          </p:cNvPr>
          <p:cNvSpPr/>
          <p:nvPr/>
        </p:nvSpPr>
        <p:spPr>
          <a:xfrm>
            <a:off x="6096000" y="1270000"/>
            <a:ext cx="3841750" cy="3365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31-12-2024               31-12-2025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79843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7334" y="33219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RASIO UTANG TERHADAP ASET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DEBT TO ASSETS RATIO</a:t>
            </a:r>
          </a:p>
        </p:txBody>
      </p:sp>
      <p:pic>
        <p:nvPicPr>
          <p:cNvPr id="1026" name="Picture 2" descr="Debt to Asset Ratio - Formula, meaning, example and interpre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58" y="1381541"/>
            <a:ext cx="8897421" cy="44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25366" y="5875416"/>
            <a:ext cx="9594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rasio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debt to assets ratio </a:t>
            </a:r>
            <a:r>
              <a:rPr lang="en-US" sz="2400" dirty="0" err="1"/>
              <a:t>adalah</a:t>
            </a:r>
            <a:r>
              <a:rPr lang="en-US" sz="2400" dirty="0"/>
              <a:t> &lt; 35%.</a:t>
            </a:r>
          </a:p>
        </p:txBody>
      </p:sp>
    </p:spTree>
    <p:extLst>
      <p:ext uri="{BB962C8B-B14F-4D97-AF65-F5344CB8AC3E}">
        <p14:creationId xmlns:p14="http://schemas.microsoft.com/office/powerpoint/2010/main" val="426802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8431" y="345795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RASIO UTANG TERHADAP MODAL</a:t>
            </a:r>
            <a:br>
              <a:rPr lang="en-US" b="1" dirty="0"/>
            </a:br>
            <a:r>
              <a:rPr lang="en-US" b="1" dirty="0"/>
              <a:t>DEBT TO EQUITY RATIO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2050" name="Picture 2" descr="Debt to Equity Ratio: Pengertian, Rumus, dan Contoh Perhitungan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27" y="1461835"/>
            <a:ext cx="9126876" cy="434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3327" y="5518975"/>
            <a:ext cx="11546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Standar</a:t>
            </a:r>
            <a:r>
              <a:rPr lang="en-US" sz="3200" dirty="0"/>
              <a:t> </a:t>
            </a:r>
            <a:r>
              <a:rPr lang="en-US" sz="3200" dirty="0" err="1"/>
              <a:t>rasio</a:t>
            </a:r>
            <a:r>
              <a:rPr lang="en-US" sz="3200" dirty="0"/>
              <a:t> </a:t>
            </a:r>
            <a:r>
              <a:rPr lang="en-US" sz="3200" dirty="0" err="1"/>
              <a:t>industri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debt to equity ratio </a:t>
            </a:r>
            <a:r>
              <a:rPr lang="en-US" sz="3200" dirty="0" err="1"/>
              <a:t>yaitu</a:t>
            </a:r>
            <a:r>
              <a:rPr lang="en-US" sz="3200" dirty="0"/>
              <a:t> &lt; 66%.</a:t>
            </a:r>
          </a:p>
        </p:txBody>
      </p:sp>
    </p:spTree>
    <p:extLst>
      <p:ext uri="{BB962C8B-B14F-4D97-AF65-F5344CB8AC3E}">
        <p14:creationId xmlns:p14="http://schemas.microsoft.com/office/powerpoint/2010/main" val="153726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63020"/>
            <a:ext cx="11969393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RASIO UTANG JANGKA PANJANG TERHADAP MODAL</a:t>
            </a:r>
            <a:br>
              <a:rPr lang="en-US" sz="2800" dirty="0">
                <a:latin typeface="Arial Black" panose="020B0A04020102020204" pitchFamily="34" charset="0"/>
              </a:rPr>
            </a:br>
            <a:r>
              <a:rPr lang="en-US" sz="2800" dirty="0">
                <a:latin typeface="Arial Black" panose="020B0A04020102020204" pitchFamily="34" charset="0"/>
              </a:rPr>
              <a:t>LONG TERM DEBT TO EQUITY RATIO</a:t>
            </a:r>
          </a:p>
        </p:txBody>
      </p:sp>
      <p:pic>
        <p:nvPicPr>
          <p:cNvPr id="3074" name="Picture 2" descr="Debt to Equity Ratio, Demystifi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6" r="818" b="13869"/>
          <a:stretch/>
        </p:blipFill>
        <p:spPr bwMode="auto">
          <a:xfrm>
            <a:off x="1706973" y="1343615"/>
            <a:ext cx="7478124" cy="348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71757" y="5437818"/>
            <a:ext cx="933140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Rata-rata industry long term debt to equity ratio </a:t>
            </a:r>
          </a:p>
          <a:p>
            <a:r>
              <a:rPr lang="en-US" sz="3200" dirty="0" err="1"/>
              <a:t>adalah</a:t>
            </a:r>
            <a:r>
              <a:rPr lang="en-US" sz="3200" dirty="0"/>
              <a:t> &lt;10%.</a:t>
            </a:r>
          </a:p>
        </p:txBody>
      </p:sp>
    </p:spTree>
    <p:extLst>
      <p:ext uri="{BB962C8B-B14F-4D97-AF65-F5344CB8AC3E}">
        <p14:creationId xmlns:p14="http://schemas.microsoft.com/office/powerpoint/2010/main" val="153116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67811"/>
            <a:ext cx="12191999" cy="1320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RASIO KELIPATAN BUNGA YANG DIHASILKAN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TIMES INTEREST EARNED RATIO</a:t>
            </a:r>
          </a:p>
        </p:txBody>
      </p:sp>
      <p:pic>
        <p:nvPicPr>
          <p:cNvPr id="4098" name="Picture 2" descr="Times Interest Earned Formula | Calculator (Excel templat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31" y="1370381"/>
            <a:ext cx="975360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8162" y="5426424"/>
            <a:ext cx="109556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/>
              <a:t>Standar rasio industri untuk times interest ratio adalah &gt;10 kali setiap tahunnya</a:t>
            </a:r>
            <a:r>
              <a:rPr lang="sv-SE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90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RASIO LABA OPERASIONAL TERHADAP KEWAJIBAN</a:t>
            </a:r>
            <a:br>
              <a:rPr lang="en-US" sz="3200" dirty="0">
                <a:latin typeface="Arial Black" panose="020B0A04020102020204" pitchFamily="34" charset="0"/>
              </a:rPr>
            </a:br>
            <a:r>
              <a:rPr lang="en-US" sz="3200" dirty="0">
                <a:latin typeface="Arial Black" panose="020B0A04020102020204" pitchFamily="34" charset="0"/>
              </a:rPr>
              <a:t>OPERATING INCOME TO LIABILITIES RATIO</a:t>
            </a:r>
          </a:p>
        </p:txBody>
      </p:sp>
      <p:pic>
        <p:nvPicPr>
          <p:cNvPr id="5124" name="Picture 4" descr="Beranda Akuntansi Keuangan: Analisis rasio solvabilitas, mengukur kemampuan  perusahaan dalam memenuhi kewajiban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045" y="1019833"/>
            <a:ext cx="9843908" cy="470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1720" y="5494778"/>
            <a:ext cx="111885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operating income to liabilities ratio rata-rata </a:t>
            </a:r>
            <a:r>
              <a:rPr lang="en-US" sz="2800" dirty="0" err="1"/>
              <a:t>industri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sebesar</a:t>
            </a:r>
            <a:r>
              <a:rPr lang="en-US" sz="2800" dirty="0"/>
              <a:t> &gt; 0,5 kali</a:t>
            </a:r>
          </a:p>
        </p:txBody>
      </p:sp>
    </p:spTree>
    <p:extLst>
      <p:ext uri="{BB962C8B-B14F-4D97-AF65-F5344CB8AC3E}">
        <p14:creationId xmlns:p14="http://schemas.microsoft.com/office/powerpoint/2010/main" val="246754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312" y="25226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Arial Black" panose="020B0A04020102020204" pitchFamily="34" charset="0"/>
              </a:rPr>
              <a:t>TERIMAKASIH</a:t>
            </a:r>
          </a:p>
        </p:txBody>
      </p:sp>
    </p:spTree>
    <p:extLst>
      <p:ext uri="{BB962C8B-B14F-4D97-AF65-F5344CB8AC3E}">
        <p14:creationId xmlns:p14="http://schemas.microsoft.com/office/powerpoint/2010/main" val="358029742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843</TotalTime>
  <Words>142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Trebuchet MS</vt:lpstr>
      <vt:lpstr>Wingdings 3</vt:lpstr>
      <vt:lpstr>Facet</vt:lpstr>
      <vt:lpstr>ANALISIS BISNIS  RASIO SOLVABILITAS</vt:lpstr>
      <vt:lpstr>PowerPoint Presentation</vt:lpstr>
      <vt:lpstr>PowerPoint Presentation</vt:lpstr>
      <vt:lpstr>RASIO UTANG TERHADAP ASET DEBT TO ASSETS RATIO</vt:lpstr>
      <vt:lpstr>RASIO UTANG TERHADAP MODAL DEBT TO EQUITY RATIO </vt:lpstr>
      <vt:lpstr>RASIO UTANG JANGKA PANJANG TERHADAP MODAL LONG TERM DEBT TO EQUITY RATIO</vt:lpstr>
      <vt:lpstr>RASIO KELIPATAN BUNGA YANG DIHASILKAN TIMES INTEREST EARNED RATIO</vt:lpstr>
      <vt:lpstr>RASIO LABA OPERASIONAL TERHADAP KEWAJIBAN OPERATING INCOME TO LIABILITIES RATIO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BISNIS BAB 2 ANALISIS RASIO</dc:title>
  <dc:creator>USER</dc:creator>
  <cp:lastModifiedBy>USER</cp:lastModifiedBy>
  <cp:revision>30</cp:revision>
  <dcterms:created xsi:type="dcterms:W3CDTF">2022-09-26T01:41:35Z</dcterms:created>
  <dcterms:modified xsi:type="dcterms:W3CDTF">2025-10-31T03:30:25Z</dcterms:modified>
</cp:coreProperties>
</file>