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89" r:id="rId6"/>
    <p:sldId id="281" r:id="rId7"/>
    <p:sldId id="288" r:id="rId8"/>
    <p:sldId id="283" r:id="rId9"/>
    <p:sldId id="285" r:id="rId10"/>
    <p:sldId id="28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6" d="100"/>
          <a:sy n="56" d="100"/>
        </p:scale>
        <p:origin x="3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78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9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5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5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8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6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2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894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25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97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85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0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9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A8FDC-E6CF-43E2-AFA8-7F3BD6EF6AA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6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503947"/>
            <a:ext cx="7766936" cy="2546889"/>
          </a:xfrm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NILAI WAKTU 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DARI UANG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SOEDARMANTO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0322036902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6654747648130062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EA9F59-0511-4010-A804-B983F03DD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865" y="1380554"/>
            <a:ext cx="5377138" cy="26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7917" y="240983"/>
            <a:ext cx="5921375" cy="51371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dirty="0">
                <a:solidFill>
                  <a:schemeClr val="tx1"/>
                </a:solidFill>
              </a:rPr>
              <a:t>Nilai Masa Depan </a:t>
            </a:r>
            <a:r>
              <a:rPr sz="3200" i="1" spc="-5" dirty="0">
                <a:solidFill>
                  <a:schemeClr val="tx1"/>
                </a:solidFill>
                <a:latin typeface="Arial"/>
                <a:cs typeface="Arial"/>
              </a:rPr>
              <a:t>(Future</a:t>
            </a:r>
            <a:r>
              <a:rPr sz="3200" i="1" spc="-1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3200" i="1" spc="-20" dirty="0">
                <a:solidFill>
                  <a:schemeClr val="tx1"/>
                </a:solidFill>
                <a:latin typeface="Arial"/>
                <a:cs typeface="Arial"/>
              </a:rPr>
              <a:t>Value)</a:t>
            </a:r>
            <a:endParaRPr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6765" y="1356613"/>
            <a:ext cx="8078470" cy="4545732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12420" marR="30480" indent="-274320">
              <a:lnSpc>
                <a:spcPct val="80200"/>
              </a:lnSpc>
              <a:spcBef>
                <a:spcPts val="595"/>
              </a:spcBef>
              <a:buClr>
                <a:srgbClr val="B83C68"/>
              </a:buClr>
              <a:buSzPct val="83333"/>
              <a:buChar char=""/>
              <a:tabLst>
                <a:tab pos="311785" algn="l"/>
                <a:tab pos="312420" algn="l"/>
              </a:tabLst>
            </a:pPr>
            <a:r>
              <a:rPr sz="2800" spc="-5" dirty="0">
                <a:latin typeface="Arial"/>
                <a:cs typeface="Arial"/>
              </a:rPr>
              <a:t>Nilai masa </a:t>
            </a:r>
            <a:r>
              <a:rPr sz="2800" spc="-10" dirty="0">
                <a:latin typeface="Arial"/>
                <a:cs typeface="Arial"/>
              </a:rPr>
              <a:t>depan adalah jumlah </a:t>
            </a:r>
            <a:r>
              <a:rPr sz="2800" spc="-15" dirty="0">
                <a:latin typeface="Arial"/>
                <a:cs typeface="Arial"/>
              </a:rPr>
              <a:t>yang </a:t>
            </a:r>
            <a:r>
              <a:rPr sz="2800" spc="-5" dirty="0">
                <a:latin typeface="Arial"/>
                <a:cs typeface="Arial"/>
              </a:rPr>
              <a:t>akan </a:t>
            </a:r>
            <a:r>
              <a:rPr sz="2800" spc="-10" dirty="0">
                <a:latin typeface="Arial"/>
                <a:cs typeface="Arial"/>
              </a:rPr>
              <a:t>dicapai oleh arus </a:t>
            </a:r>
            <a:r>
              <a:rPr sz="2800" dirty="0">
                <a:latin typeface="Arial"/>
                <a:cs typeface="Arial"/>
              </a:rPr>
              <a:t>kas/  </a:t>
            </a:r>
            <a:r>
              <a:rPr sz="2800" spc="-5" dirty="0">
                <a:latin typeface="Arial"/>
                <a:cs typeface="Arial"/>
              </a:rPr>
              <a:t>serangkaian arus kas </a:t>
            </a:r>
            <a:r>
              <a:rPr sz="2800" spc="-10" dirty="0">
                <a:latin typeface="Arial"/>
                <a:cs typeface="Arial"/>
              </a:rPr>
              <a:t>selama </a:t>
            </a:r>
            <a:r>
              <a:rPr sz="2800" spc="-5" dirty="0">
                <a:latin typeface="Arial"/>
                <a:cs typeface="Arial"/>
              </a:rPr>
              <a:t>jangka waktu tertentu </a:t>
            </a:r>
            <a:r>
              <a:rPr sz="2800" spc="-10" dirty="0">
                <a:latin typeface="Arial"/>
                <a:cs typeface="Arial"/>
              </a:rPr>
              <a:t>bila  dimajemukkan menggunakan </a:t>
            </a:r>
            <a:r>
              <a:rPr sz="2800" spc="-5" dirty="0">
                <a:latin typeface="Arial"/>
                <a:cs typeface="Arial"/>
              </a:rPr>
              <a:t>suku </a:t>
            </a:r>
            <a:r>
              <a:rPr sz="2800" spc="-10" dirty="0">
                <a:latin typeface="Arial"/>
                <a:cs typeface="Arial"/>
              </a:rPr>
              <a:t>bunga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tertentu.</a:t>
            </a:r>
            <a:endParaRPr sz="2800" dirty="0">
              <a:latin typeface="Arial"/>
              <a:cs typeface="Arial"/>
            </a:endParaRPr>
          </a:p>
          <a:p>
            <a:pPr marL="312420" marR="441325" indent="-274320">
              <a:lnSpc>
                <a:spcPct val="80200"/>
              </a:lnSpc>
              <a:spcBef>
                <a:spcPts val="580"/>
              </a:spcBef>
              <a:buClr>
                <a:srgbClr val="B83C68"/>
              </a:buClr>
              <a:buSzPct val="83333"/>
              <a:buChar char=""/>
              <a:tabLst>
                <a:tab pos="311785" algn="l"/>
                <a:tab pos="312420" algn="l"/>
                <a:tab pos="2159000" algn="l"/>
              </a:tabLst>
            </a:pPr>
            <a:r>
              <a:rPr sz="2800" spc="-10" dirty="0">
                <a:latin typeface="Arial"/>
                <a:cs typeface="Arial"/>
              </a:rPr>
              <a:t>Pemajemukan	(compounding) adalah </a:t>
            </a:r>
            <a:r>
              <a:rPr sz="2800" spc="-5" dirty="0">
                <a:latin typeface="Arial"/>
                <a:cs typeface="Arial"/>
              </a:rPr>
              <a:t>proses </a:t>
            </a:r>
            <a:r>
              <a:rPr sz="2800" spc="-10" dirty="0">
                <a:latin typeface="Arial"/>
                <a:cs typeface="Arial"/>
              </a:rPr>
              <a:t>aritmetika untuk  menentukan nilai </a:t>
            </a:r>
            <a:r>
              <a:rPr sz="2800" spc="-5" dirty="0">
                <a:latin typeface="Arial"/>
                <a:cs typeface="Arial"/>
              </a:rPr>
              <a:t>akhir suatu </a:t>
            </a:r>
            <a:r>
              <a:rPr sz="2800" spc="-10" dirty="0">
                <a:latin typeface="Arial"/>
                <a:cs typeface="Arial"/>
              </a:rPr>
              <a:t>arus </a:t>
            </a:r>
            <a:r>
              <a:rPr sz="2800" dirty="0">
                <a:latin typeface="Arial"/>
                <a:cs typeface="Arial"/>
              </a:rPr>
              <a:t>kas/ </a:t>
            </a:r>
            <a:r>
              <a:rPr sz="2800" spc="-10" dirty="0">
                <a:latin typeface="Arial"/>
                <a:cs typeface="Arial"/>
              </a:rPr>
              <a:t>rangkaian arus </a:t>
            </a:r>
            <a:r>
              <a:rPr sz="2800" dirty="0">
                <a:latin typeface="Arial"/>
                <a:cs typeface="Arial"/>
              </a:rPr>
              <a:t>kas  </a:t>
            </a:r>
            <a:r>
              <a:rPr sz="2800" spc="-10" dirty="0">
                <a:latin typeface="Arial"/>
                <a:cs typeface="Arial"/>
              </a:rPr>
              <a:t>menggunakan bunga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majemuk.</a:t>
            </a:r>
            <a:endParaRPr sz="2800" dirty="0">
              <a:latin typeface="Arial"/>
              <a:cs typeface="Arial"/>
            </a:endParaRPr>
          </a:p>
          <a:p>
            <a:pPr marL="312420" marR="499745" indent="-274320">
              <a:lnSpc>
                <a:spcPts val="2020"/>
              </a:lnSpc>
              <a:spcBef>
                <a:spcPts val="585"/>
              </a:spcBef>
              <a:buClr>
                <a:srgbClr val="B83C68"/>
              </a:buClr>
              <a:buSzPct val="83333"/>
              <a:buChar char=""/>
              <a:tabLst>
                <a:tab pos="311785" algn="l"/>
                <a:tab pos="312420" algn="l"/>
              </a:tabLst>
            </a:pPr>
            <a:r>
              <a:rPr sz="2800" spc="-10" dirty="0">
                <a:latin typeface="Arial"/>
                <a:cs typeface="Arial"/>
              </a:rPr>
              <a:t>Jumlah </a:t>
            </a:r>
            <a:r>
              <a:rPr sz="2800" spc="-15" dirty="0">
                <a:latin typeface="Arial"/>
                <a:cs typeface="Arial"/>
              </a:rPr>
              <a:t>yang </a:t>
            </a:r>
            <a:r>
              <a:rPr sz="2800" spc="-10" dirty="0">
                <a:latin typeface="Arial"/>
                <a:cs typeface="Arial"/>
              </a:rPr>
              <a:t>dimajemukkan (nilai </a:t>
            </a:r>
            <a:r>
              <a:rPr sz="2800" spc="-5" dirty="0">
                <a:latin typeface="Arial"/>
                <a:cs typeface="Arial"/>
              </a:rPr>
              <a:t>masa </a:t>
            </a:r>
            <a:r>
              <a:rPr sz="2800" spc="-10" dirty="0">
                <a:latin typeface="Arial"/>
                <a:cs typeface="Arial"/>
              </a:rPr>
              <a:t>depan) </a:t>
            </a:r>
            <a:r>
              <a:rPr sz="2800" dirty="0">
                <a:latin typeface="Arial"/>
                <a:cs typeface="Arial"/>
              </a:rPr>
              <a:t>= </a:t>
            </a:r>
            <a:r>
              <a:rPr sz="2800" spc="-10" dirty="0">
                <a:latin typeface="Arial"/>
                <a:cs typeface="Arial"/>
              </a:rPr>
              <a:t>jumlah </a:t>
            </a:r>
            <a:r>
              <a:rPr sz="2800" spc="-15" dirty="0">
                <a:latin typeface="Arial"/>
                <a:cs typeface="Arial"/>
              </a:rPr>
              <a:t>awal  </a:t>
            </a:r>
            <a:r>
              <a:rPr sz="2800" spc="-10" dirty="0">
                <a:latin typeface="Arial"/>
                <a:cs typeface="Arial"/>
              </a:rPr>
              <a:t>ditambah bunga </a:t>
            </a:r>
            <a:r>
              <a:rPr sz="2800" spc="-15" dirty="0">
                <a:latin typeface="Arial"/>
                <a:cs typeface="Arial"/>
              </a:rPr>
              <a:t>yang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diperoleh</a:t>
            </a:r>
            <a:endParaRPr sz="2800" dirty="0">
              <a:latin typeface="Arial"/>
              <a:cs typeface="Arial"/>
            </a:endParaRPr>
          </a:p>
          <a:p>
            <a:pPr marL="312420" indent="-274320">
              <a:spcBef>
                <a:spcPts val="100"/>
              </a:spcBef>
              <a:buClr>
                <a:srgbClr val="B83C68"/>
              </a:buClr>
              <a:buSzPct val="83333"/>
              <a:buChar char=""/>
              <a:tabLst>
                <a:tab pos="311785" algn="l"/>
                <a:tab pos="312420" algn="l"/>
              </a:tabLst>
            </a:pP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500" y="69850"/>
              <a:ext cx="9013825" cy="66928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500" y="69850"/>
              <a:ext cx="9013825" cy="6692900"/>
            </a:xfrm>
            <a:custGeom>
              <a:avLst/>
              <a:gdLst/>
              <a:ahLst/>
              <a:cxnLst/>
              <a:rect l="l" t="t" r="r" b="b"/>
              <a:pathLst>
                <a:path w="9013825" h="6692900">
                  <a:moveTo>
                    <a:pt x="0" y="329946"/>
                  </a:moveTo>
                  <a:lnTo>
                    <a:pt x="3576" y="281184"/>
                  </a:lnTo>
                  <a:lnTo>
                    <a:pt x="13967" y="234645"/>
                  </a:lnTo>
                  <a:lnTo>
                    <a:pt x="30661" y="190840"/>
                  </a:lnTo>
                  <a:lnTo>
                    <a:pt x="53148" y="150277"/>
                  </a:lnTo>
                  <a:lnTo>
                    <a:pt x="80918" y="113468"/>
                  </a:lnTo>
                  <a:lnTo>
                    <a:pt x="113460" y="80923"/>
                  </a:lnTo>
                  <a:lnTo>
                    <a:pt x="150264" y="53151"/>
                  </a:lnTo>
                  <a:lnTo>
                    <a:pt x="190820" y="30662"/>
                  </a:lnTo>
                  <a:lnTo>
                    <a:pt x="234617" y="13967"/>
                  </a:lnTo>
                  <a:lnTo>
                    <a:pt x="281146" y="3576"/>
                  </a:lnTo>
                  <a:lnTo>
                    <a:pt x="329895" y="0"/>
                  </a:lnTo>
                  <a:lnTo>
                    <a:pt x="8683879" y="0"/>
                  </a:lnTo>
                  <a:lnTo>
                    <a:pt x="8732640" y="3576"/>
                  </a:lnTo>
                  <a:lnTo>
                    <a:pt x="8779179" y="13967"/>
                  </a:lnTo>
                  <a:lnTo>
                    <a:pt x="8822984" y="30662"/>
                  </a:lnTo>
                  <a:lnTo>
                    <a:pt x="8863547" y="53151"/>
                  </a:lnTo>
                  <a:lnTo>
                    <a:pt x="8900356" y="80923"/>
                  </a:lnTo>
                  <a:lnTo>
                    <a:pt x="8932901" y="113468"/>
                  </a:lnTo>
                  <a:lnTo>
                    <a:pt x="8960673" y="150277"/>
                  </a:lnTo>
                  <a:lnTo>
                    <a:pt x="8983162" y="190840"/>
                  </a:lnTo>
                  <a:lnTo>
                    <a:pt x="8999857" y="234645"/>
                  </a:lnTo>
                  <a:lnTo>
                    <a:pt x="9010248" y="281184"/>
                  </a:lnTo>
                  <a:lnTo>
                    <a:pt x="9013825" y="329946"/>
                  </a:lnTo>
                  <a:lnTo>
                    <a:pt x="9013825" y="6363004"/>
                  </a:lnTo>
                  <a:lnTo>
                    <a:pt x="9010248" y="6411753"/>
                  </a:lnTo>
                  <a:lnTo>
                    <a:pt x="8999857" y="6458282"/>
                  </a:lnTo>
                  <a:lnTo>
                    <a:pt x="8983162" y="6502079"/>
                  </a:lnTo>
                  <a:lnTo>
                    <a:pt x="8960673" y="6542634"/>
                  </a:lnTo>
                  <a:lnTo>
                    <a:pt x="8932901" y="6579438"/>
                  </a:lnTo>
                  <a:lnTo>
                    <a:pt x="8900356" y="6611980"/>
                  </a:lnTo>
                  <a:lnTo>
                    <a:pt x="8863547" y="6639750"/>
                  </a:lnTo>
                  <a:lnTo>
                    <a:pt x="8822984" y="6662237"/>
                  </a:lnTo>
                  <a:lnTo>
                    <a:pt x="8779179" y="6678931"/>
                  </a:lnTo>
                  <a:lnTo>
                    <a:pt x="8732640" y="6689321"/>
                  </a:lnTo>
                  <a:lnTo>
                    <a:pt x="8683879" y="6692898"/>
                  </a:lnTo>
                  <a:lnTo>
                    <a:pt x="329895" y="6692898"/>
                  </a:lnTo>
                  <a:lnTo>
                    <a:pt x="281146" y="6689321"/>
                  </a:lnTo>
                  <a:lnTo>
                    <a:pt x="234617" y="6678931"/>
                  </a:lnTo>
                  <a:lnTo>
                    <a:pt x="190820" y="6662237"/>
                  </a:lnTo>
                  <a:lnTo>
                    <a:pt x="150264" y="6639750"/>
                  </a:lnTo>
                  <a:lnTo>
                    <a:pt x="113460" y="6611980"/>
                  </a:lnTo>
                  <a:lnTo>
                    <a:pt x="80918" y="6579438"/>
                  </a:lnTo>
                  <a:lnTo>
                    <a:pt x="53148" y="6542634"/>
                  </a:lnTo>
                  <a:lnTo>
                    <a:pt x="30661" y="6502079"/>
                  </a:lnTo>
                  <a:lnTo>
                    <a:pt x="13967" y="6458282"/>
                  </a:lnTo>
                  <a:lnTo>
                    <a:pt x="3576" y="6411753"/>
                  </a:lnTo>
                  <a:lnTo>
                    <a:pt x="0" y="6363004"/>
                  </a:lnTo>
                  <a:lnTo>
                    <a:pt x="0" y="32994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209800" y="665226"/>
            <a:ext cx="7772400" cy="5379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01000" y="762001"/>
            <a:ext cx="1905000" cy="346249"/>
          </a:xfrm>
          <a:prstGeom prst="rect">
            <a:avLst/>
          </a:prstGeom>
          <a:solidFill>
            <a:srgbClr val="FFFFFF">
              <a:alpha val="50195"/>
            </a:srgbClr>
          </a:solidFill>
        </p:spPr>
        <p:txBody>
          <a:bodyPr vert="horz" wrap="square" lIns="0" tIns="38100" rIns="0" bIns="0" rtlCol="0" anchor="t">
            <a:spAutoFit/>
          </a:bodyPr>
          <a:lstStyle/>
          <a:p>
            <a:pPr marL="93345">
              <a:spcBef>
                <a:spcPts val="300"/>
              </a:spcBef>
            </a:pPr>
            <a:r>
              <a:rPr sz="2000" dirty="0">
                <a:solidFill>
                  <a:srgbClr val="FF0000"/>
                </a:solidFill>
              </a:rPr>
              <a:t>Pemajemukan</a:t>
            </a:r>
            <a:endParaRPr sz="2000"/>
          </a:p>
        </p:txBody>
      </p:sp>
      <p:sp>
        <p:nvSpPr>
          <p:cNvPr id="8" name="object 8"/>
          <p:cNvSpPr/>
          <p:nvPr/>
        </p:nvSpPr>
        <p:spPr>
          <a:xfrm>
            <a:off x="1670050" y="621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600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200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60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41500" y="6311900"/>
            <a:ext cx="1155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811" y="541273"/>
            <a:ext cx="5583555" cy="5130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dirty="0">
                <a:solidFill>
                  <a:schemeClr val="tx1"/>
                </a:solidFill>
              </a:rPr>
              <a:t>Nilai </a:t>
            </a:r>
            <a:r>
              <a:rPr sz="3200" spc="-5" dirty="0">
                <a:solidFill>
                  <a:schemeClr val="tx1"/>
                </a:solidFill>
              </a:rPr>
              <a:t>Sekarang </a:t>
            </a:r>
            <a:r>
              <a:rPr sz="3200" i="1" spc="-5" dirty="0">
                <a:solidFill>
                  <a:schemeClr val="tx1"/>
                </a:solidFill>
                <a:latin typeface="Arial"/>
                <a:cs typeface="Arial"/>
              </a:rPr>
              <a:t>(Present</a:t>
            </a:r>
            <a:r>
              <a:rPr sz="3200" i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3200" i="1" spc="-25" dirty="0">
                <a:solidFill>
                  <a:schemeClr val="tx1"/>
                </a:solidFill>
                <a:latin typeface="Arial"/>
                <a:cs typeface="Arial"/>
              </a:rPr>
              <a:t>Value)</a:t>
            </a:r>
            <a:endParaRPr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8660" y="2085657"/>
            <a:ext cx="10847069" cy="18384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955">
              <a:lnSpc>
                <a:spcPts val="2370"/>
              </a:lnSpc>
              <a:spcBef>
                <a:spcPts val="100"/>
              </a:spcBef>
              <a:buClr>
                <a:srgbClr val="B83C68"/>
              </a:buClr>
              <a:buSzPct val="84090"/>
              <a:buChar char=""/>
              <a:tabLst>
                <a:tab pos="287020" algn="l"/>
                <a:tab pos="287655" algn="l"/>
              </a:tabLst>
            </a:pPr>
            <a:r>
              <a:rPr sz="2800" spc="-10" dirty="0">
                <a:latin typeface="Arial"/>
                <a:cs typeface="Arial"/>
              </a:rPr>
              <a:t>Nilai </a:t>
            </a:r>
            <a:r>
              <a:rPr sz="2800" spc="-5" dirty="0">
                <a:latin typeface="Arial"/>
                <a:cs typeface="Arial"/>
              </a:rPr>
              <a:t>sekarang adalah nilai </a:t>
            </a:r>
            <a:r>
              <a:rPr sz="2800" dirty="0">
                <a:latin typeface="Arial"/>
                <a:cs typeface="Arial"/>
              </a:rPr>
              <a:t>hari </a:t>
            </a:r>
            <a:r>
              <a:rPr sz="2800" spc="-5" dirty="0">
                <a:latin typeface="Arial"/>
                <a:cs typeface="Arial"/>
              </a:rPr>
              <a:t>ini </a:t>
            </a:r>
            <a:r>
              <a:rPr sz="2800" dirty="0">
                <a:latin typeface="Arial"/>
                <a:cs typeface="Arial"/>
              </a:rPr>
              <a:t>dari kas/ </a:t>
            </a:r>
            <a:r>
              <a:rPr sz="2800" spc="-5" dirty="0">
                <a:latin typeface="Arial"/>
                <a:cs typeface="Arial"/>
              </a:rPr>
              <a:t>serangkaian </a:t>
            </a:r>
            <a:r>
              <a:rPr sz="2800" dirty="0">
                <a:latin typeface="Arial"/>
                <a:cs typeface="Arial"/>
              </a:rPr>
              <a:t>arus</a:t>
            </a:r>
            <a:r>
              <a:rPr sz="2800" spc="1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kas</a:t>
            </a:r>
          </a:p>
          <a:p>
            <a:pPr marL="287020">
              <a:lnSpc>
                <a:spcPts val="2370"/>
              </a:lnSpc>
            </a:pPr>
            <a:r>
              <a:rPr sz="2800" spc="-5" dirty="0">
                <a:latin typeface="Arial"/>
                <a:cs typeface="Arial"/>
              </a:rPr>
              <a:t>di </a:t>
            </a:r>
            <a:r>
              <a:rPr sz="2800" dirty="0">
                <a:latin typeface="Arial"/>
                <a:cs typeface="Arial"/>
              </a:rPr>
              <a:t>masa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depan.</a:t>
            </a:r>
            <a:endParaRPr sz="2800" dirty="0">
              <a:latin typeface="Arial"/>
              <a:cs typeface="Arial"/>
            </a:endParaRPr>
          </a:p>
          <a:p>
            <a:pPr marL="287020" marR="148590" indent="-274955">
              <a:lnSpc>
                <a:spcPct val="79700"/>
              </a:lnSpc>
              <a:spcBef>
                <a:spcPts val="615"/>
              </a:spcBef>
              <a:buClr>
                <a:srgbClr val="B83C68"/>
              </a:buClr>
              <a:buSzPct val="84090"/>
              <a:buChar char=""/>
              <a:tabLst>
                <a:tab pos="287020" algn="l"/>
                <a:tab pos="287655" algn="l"/>
                <a:tab pos="2289175" algn="l"/>
              </a:tabLst>
            </a:pPr>
            <a:r>
              <a:rPr sz="2800" spc="-5" dirty="0">
                <a:latin typeface="Arial"/>
                <a:cs typeface="Arial"/>
              </a:rPr>
              <a:t>Pendiskontoan	</a:t>
            </a:r>
            <a:r>
              <a:rPr sz="2800" i="1" spc="-5" dirty="0">
                <a:latin typeface="Arial"/>
                <a:cs typeface="Arial"/>
              </a:rPr>
              <a:t>(discounting) </a:t>
            </a:r>
            <a:r>
              <a:rPr sz="2800" spc="-5" dirty="0">
                <a:latin typeface="Arial"/>
                <a:cs typeface="Arial"/>
              </a:rPr>
              <a:t>adalah proses pencarian nilai  sekarang (PV) dari arus kas/ serangkaian arus </a:t>
            </a:r>
            <a:r>
              <a:rPr sz="2800" dirty="0">
                <a:latin typeface="Arial"/>
                <a:cs typeface="Arial"/>
              </a:rPr>
              <a:t>kas masa</a:t>
            </a:r>
            <a:r>
              <a:rPr sz="2800" spc="1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depan</a:t>
            </a:r>
            <a:endParaRPr sz="2800" dirty="0">
              <a:latin typeface="Arial"/>
              <a:cs typeface="Arial"/>
            </a:endParaRPr>
          </a:p>
          <a:p>
            <a:pPr marL="287020" indent="-274955">
              <a:spcBef>
                <a:spcPts val="80"/>
              </a:spcBef>
              <a:buClr>
                <a:srgbClr val="B83C68"/>
              </a:buClr>
              <a:buSzPct val="84090"/>
              <a:buChar char=""/>
              <a:tabLst>
                <a:tab pos="287020" algn="l"/>
                <a:tab pos="287655" algn="l"/>
              </a:tabLst>
            </a:pPr>
            <a:r>
              <a:rPr sz="2800" spc="-5" dirty="0">
                <a:latin typeface="Arial"/>
                <a:cs typeface="Arial"/>
              </a:rPr>
              <a:t>Pendiskontoan adalah kebalikan </a:t>
            </a:r>
            <a:r>
              <a:rPr sz="2800" spc="-5" dirty="0" err="1">
                <a:latin typeface="Arial"/>
                <a:cs typeface="Arial"/>
              </a:rPr>
              <a:t>dari</a:t>
            </a:r>
            <a:r>
              <a:rPr sz="2800" spc="9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pemajemukan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35966B-2449-4942-BDCB-C95FBDAAD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44" t="8834" r="17031" b="17667"/>
          <a:stretch/>
        </p:blipFill>
        <p:spPr>
          <a:xfrm>
            <a:off x="1451610" y="457200"/>
            <a:ext cx="8892540" cy="5733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EF4BA4-CA46-438E-946C-070D68F96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490" y="86049"/>
            <a:ext cx="9685020" cy="668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5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4EBB51-69E5-46BC-9ED7-BFAB31707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923925"/>
            <a:ext cx="10220325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76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0742DC-4E71-4DA0-950D-42290D04A0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9" t="18666" r="5312" b="9833"/>
          <a:stretch/>
        </p:blipFill>
        <p:spPr>
          <a:xfrm>
            <a:off x="901065" y="1863090"/>
            <a:ext cx="10389870" cy="49034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3A0B6A-DDFA-48C4-BED9-4E848DB592C3}"/>
              </a:ext>
            </a:extLst>
          </p:cNvPr>
          <p:cNvSpPr/>
          <p:nvPr/>
        </p:nvSpPr>
        <p:spPr>
          <a:xfrm>
            <a:off x="1061085" y="160020"/>
            <a:ext cx="1006983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rial Black" panose="020B0A04020102020204" pitchFamily="34" charset="0"/>
              </a:rPr>
              <a:t>ALIRAN KAS SINGLE AMOUNT</a:t>
            </a:r>
            <a:endParaRPr lang="en-ID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101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A999C-A32C-4B0C-9236-4FD147CF8B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37" t="33889" r="17500" b="10371"/>
          <a:stretch/>
        </p:blipFill>
        <p:spPr>
          <a:xfrm>
            <a:off x="118109" y="0"/>
            <a:ext cx="12057321" cy="65608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BB8839-1B8B-4E28-A601-AA465939ED00}"/>
              </a:ext>
            </a:extLst>
          </p:cNvPr>
          <p:cNvSpPr/>
          <p:nvPr/>
        </p:nvSpPr>
        <p:spPr>
          <a:xfrm>
            <a:off x="574644" y="1188720"/>
            <a:ext cx="11144250" cy="1714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Arial Narrow" panose="020B0606020202030204" pitchFamily="34" charset="0"/>
              </a:rPr>
              <a:t>MR X MENABUNG UANG SETIAP TAHUN SEBESAR $1.000 DENGAN BUNGA 7%. BERAPA YANG AKAN DITERIMA 5 TAHUN YANG AKAN DATANG</a:t>
            </a:r>
            <a:endParaRPr lang="en-ID" sz="3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5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6CB6FF-57F7-4F1D-AC9D-756EA9961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33" t="29075" r="11458" b="7222"/>
          <a:stretch/>
        </p:blipFill>
        <p:spPr>
          <a:xfrm>
            <a:off x="0" y="0"/>
            <a:ext cx="12188766" cy="66979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845E39-C3CC-4A03-98FF-7227214EC364}"/>
              </a:ext>
            </a:extLst>
          </p:cNvPr>
          <p:cNvSpPr/>
          <p:nvPr/>
        </p:nvSpPr>
        <p:spPr>
          <a:xfrm>
            <a:off x="411480" y="971550"/>
            <a:ext cx="11292840" cy="1691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</a:rPr>
              <a:t>MR X MENABUNG SEBESAR $700 PER TAHUN DENGAN BUNGA SEBESAR 8% SELAMA 5 TAHUN. BERAPA NILAI SEKARANG YG AKAN DITEIMA?</a:t>
            </a:r>
            <a:endParaRPr lang="en-ID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694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36C97-F543-4ED0-B0D3-77249AC7E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004" y="2108200"/>
            <a:ext cx="8596668" cy="1320800"/>
          </a:xfrm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Arial Black" panose="020B0A04020102020204" pitchFamily="34" charset="0"/>
              </a:rPr>
              <a:t>TERIMA KASIH</a:t>
            </a:r>
            <a:endParaRPr lang="en-ID" sz="9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10740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2672</TotalTime>
  <Words>185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Arial Narrow</vt:lpstr>
      <vt:lpstr>Trebuchet MS</vt:lpstr>
      <vt:lpstr>Wingdings 3</vt:lpstr>
      <vt:lpstr>Facet</vt:lpstr>
      <vt:lpstr>  NILAI WAKTU  DARI UANG </vt:lpstr>
      <vt:lpstr>Nilai Masa Depan (Future Value)</vt:lpstr>
      <vt:lpstr>Pemajemukan</vt:lpstr>
      <vt:lpstr>Nilai Sekarang (Present Value)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123</cp:revision>
  <dcterms:created xsi:type="dcterms:W3CDTF">2022-02-10T07:16:13Z</dcterms:created>
  <dcterms:modified xsi:type="dcterms:W3CDTF">2025-12-05T00:10:44Z</dcterms:modified>
</cp:coreProperties>
</file>