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61" r:id="rId4"/>
    <p:sldId id="257" r:id="rId5"/>
    <p:sldId id="262" r:id="rId6"/>
    <p:sldId id="258" r:id="rId7"/>
    <p:sldId id="263" r:id="rId8"/>
    <p:sldId id="265" r:id="rId9"/>
    <p:sldId id="266" r:id="rId10"/>
    <p:sldId id="259" r:id="rId11"/>
    <p:sldId id="268" r:id="rId12"/>
    <p:sldId id="269" r:id="rId13"/>
    <p:sldId id="267" r:id="rId14"/>
    <p:sldId id="270" r:id="rId15"/>
    <p:sldId id="264" r:id="rId16"/>
    <p:sldId id="26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205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93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593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203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026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85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0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96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531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12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81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16BD3A-8177-476B-A82D-806A00C00DF7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735F0C-7E4E-4BF4-9859-D4C99BB8B1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33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CE83-A11F-F5D1-6B7C-B06B3D7C9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Capt. </a:t>
            </a:r>
            <a:r>
              <a:rPr lang="en-US" sz="3600" dirty="0" err="1"/>
              <a:t>Meyti</a:t>
            </a:r>
            <a:r>
              <a:rPr lang="en-US" sz="3600" dirty="0"/>
              <a:t> Hanna Ester </a:t>
            </a:r>
            <a:r>
              <a:rPr lang="en-US" sz="3600" dirty="0" err="1"/>
              <a:t>Kalangi</a:t>
            </a:r>
            <a:r>
              <a:rPr lang="en-US" sz="3600" dirty="0"/>
              <a:t>, M.M., </a:t>
            </a:r>
            <a:r>
              <a:rPr lang="en-US" sz="3600" dirty="0" err="1"/>
              <a:t>M.Mar</a:t>
            </a:r>
            <a:endParaRPr lang="en-ID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26D79-29B1-F55C-0FE4-BE116D4AB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Penulis</a:t>
            </a:r>
            <a:r>
              <a:rPr lang="en-US" sz="3200" dirty="0"/>
              <a:t> </a:t>
            </a:r>
            <a:r>
              <a:rPr lang="en-US" sz="3200" dirty="0" err="1"/>
              <a:t>buku</a:t>
            </a:r>
            <a:r>
              <a:rPr lang="en-US" sz="3200" dirty="0"/>
              <a:t> </a:t>
            </a:r>
            <a:r>
              <a:rPr lang="en-US" sz="3200" dirty="0" err="1"/>
              <a:t>Administrasi</a:t>
            </a:r>
            <a:r>
              <a:rPr lang="en-US" sz="3200" dirty="0"/>
              <a:t> </a:t>
            </a:r>
            <a:r>
              <a:rPr lang="en-US" sz="3200" dirty="0" err="1"/>
              <a:t>Pelayaran</a:t>
            </a:r>
            <a:r>
              <a:rPr lang="en-US" sz="3200" dirty="0"/>
              <a:t> </a:t>
            </a:r>
            <a:r>
              <a:rPr lang="en-US" sz="3200" dirty="0" err="1"/>
              <a:t>Niaga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21543-1417-EE7D-5B0D-0949657F2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32" y="691088"/>
            <a:ext cx="250253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6999-7D4A-5FCC-63B3-D360C92C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SISTEMATIKA ISI BUKU, GAMBARAN SECARA UMUM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0E3F-227A-CFC8-C5EA-ECA91252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814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/>
              <a:t>BUKU INI MENYAJIKAN PEMBAHASAN YANG KOMPREHENSIF MENGENAI BERBAGAI ASPEK PELAYARAN NIAGA DI INDONESIA, MULAI DARI SEJARAH DAN PERKEMBANGANNYA, PENGERTIAN DAN JENIS-JENISNYA, DASAR-DASAR HUKUM YANG MELANDASINYA, POTENSI DAN MANFAATNYA, HINGGA PIHAK-PIHAK YANG TERLIBAT, SARANA DAN PRASARANA PENUNJANG, SERTA MANAJEMEN PERUSAHAAN PELAYARAN.</a:t>
            </a:r>
          </a:p>
        </p:txBody>
      </p:sp>
      <p:pic>
        <p:nvPicPr>
          <p:cNvPr id="5" name="Picture 4" descr="Coffee cup and books">
            <a:extLst>
              <a:ext uri="{FF2B5EF4-FFF2-40B4-BE49-F238E27FC236}">
                <a16:creationId xmlns:a16="http://schemas.microsoft.com/office/drawing/2014/main" id="{501784CD-60D2-BC01-36A2-04D5083C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58" y="4397171"/>
            <a:ext cx="3181442" cy="21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9E83-322D-F15F-D91F-7C630190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/>
          <a:lstStyle/>
          <a:p>
            <a:r>
              <a:rPr lang="en-US" dirty="0"/>
              <a:t>ISI BUKU ADM PELAYARAN NIAGA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A800-8BE3-FC62-1D1A-9E926694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sz="2000" b="1" dirty="0"/>
              <a:t>BAB I PELAYARAN NIAGA </a:t>
            </a:r>
          </a:p>
          <a:p>
            <a:pPr marL="0" indent="0" algn="just">
              <a:buNone/>
            </a:pPr>
            <a:r>
              <a:rPr lang="en-ID" sz="2000" b="1" dirty="0" err="1"/>
              <a:t>Sasaran</a:t>
            </a:r>
            <a:r>
              <a:rPr lang="en-ID" sz="2000" b="1" dirty="0"/>
              <a:t> dan Manfaat </a:t>
            </a:r>
            <a:r>
              <a:rPr lang="en-ID" sz="2000" b="1" dirty="0" err="1"/>
              <a:t>Pembelajaran</a:t>
            </a:r>
            <a:r>
              <a:rPr lang="en-ID" sz="2000" b="1" dirty="0"/>
              <a:t> BAB 1; P</a:t>
            </a:r>
            <a:r>
              <a:rPr lang="en-ID" sz="2000" dirty="0"/>
              <a:t>ara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: </a:t>
            </a:r>
          </a:p>
          <a:p>
            <a:pPr lvl="0" algn="just" fontAlgn="base"/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sejarah</a:t>
            </a:r>
            <a:r>
              <a:rPr lang="en-ID" sz="2000" dirty="0"/>
              <a:t> dan </a:t>
            </a:r>
            <a:r>
              <a:rPr lang="en-ID" sz="2000" dirty="0" err="1"/>
              <a:t>perkembangan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 di Indonesia.</a:t>
            </a:r>
          </a:p>
          <a:p>
            <a:pPr lvl="0" algn="just" fontAlgn="base"/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pengertian</a:t>
            </a:r>
            <a:r>
              <a:rPr lang="en-ID" sz="2000" dirty="0"/>
              <a:t> dan </a:t>
            </a:r>
            <a:r>
              <a:rPr lang="en-ID" sz="2000" dirty="0" err="1"/>
              <a:t>jenis-jenis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.</a:t>
            </a:r>
          </a:p>
          <a:p>
            <a:pPr lvl="0" algn="just" fontAlgn="base"/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dasar-dasar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.</a:t>
            </a:r>
          </a:p>
          <a:p>
            <a:pPr algn="just"/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menguasai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potensial</a:t>
            </a:r>
            <a:r>
              <a:rPr lang="en-ID" sz="2000" dirty="0"/>
              <a:t> dan </a:t>
            </a:r>
            <a:r>
              <a:rPr lang="en-ID" sz="2000" dirty="0" err="1"/>
              <a:t>manfaat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endParaRPr lang="en-ID" sz="2000" dirty="0"/>
          </a:p>
          <a:p>
            <a:pPr marL="0" indent="0" algn="just">
              <a:buNone/>
            </a:pPr>
            <a:r>
              <a:rPr lang="en-ID" sz="2000" b="1" dirty="0"/>
              <a:t>Isi BAB 1:</a:t>
            </a:r>
          </a:p>
          <a:p>
            <a:pPr algn="just"/>
            <a:r>
              <a:rPr lang="en-ID" sz="2000" dirty="0"/>
              <a:t>1.1 Sejarah dan </a:t>
            </a:r>
            <a:r>
              <a:rPr lang="en-ID" sz="2000" dirty="0" err="1"/>
              <a:t>Perkembangan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 di Indonesia</a:t>
            </a:r>
          </a:p>
          <a:p>
            <a:pPr algn="just"/>
            <a:r>
              <a:rPr lang="en-ID" sz="2000" dirty="0"/>
              <a:t>1.2 </a:t>
            </a:r>
            <a:r>
              <a:rPr lang="en-ID" sz="2000" dirty="0" err="1"/>
              <a:t>Pengertian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endParaRPr lang="en-ID" sz="2000" dirty="0"/>
          </a:p>
          <a:p>
            <a:pPr algn="just"/>
            <a:r>
              <a:rPr lang="en-ID" sz="2000" dirty="0"/>
              <a:t>1.3 Dasar Hukum Usaha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endParaRPr lang="en-ID" sz="2000" dirty="0"/>
          </a:p>
          <a:p>
            <a:pPr algn="just"/>
            <a:r>
              <a:rPr lang="en-ID" sz="2000" dirty="0"/>
              <a:t>1.4 Usaha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endParaRPr lang="en-ID" sz="20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123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5365-3952-B085-48D0-DA80D2BF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458"/>
            <a:ext cx="10515600" cy="5352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000" b="1" dirty="0"/>
              <a:t>BAB II SARANA DAN PRASARANA PENUNJANG PELAYARAN NIAGA</a:t>
            </a:r>
          </a:p>
          <a:p>
            <a:pPr marL="0" indent="0" algn="just">
              <a:buNone/>
            </a:pPr>
            <a:r>
              <a:rPr lang="en-ID" sz="2000" b="1" dirty="0" err="1"/>
              <a:t>Sasaran</a:t>
            </a:r>
            <a:r>
              <a:rPr lang="en-ID" sz="2000" b="1" dirty="0"/>
              <a:t> dan Manfaat </a:t>
            </a:r>
            <a:r>
              <a:rPr lang="en-ID" sz="2000" b="1" dirty="0" err="1"/>
              <a:t>Pembelajaran</a:t>
            </a:r>
            <a:r>
              <a:rPr lang="en-ID" sz="2000" b="1" dirty="0"/>
              <a:t> </a:t>
            </a:r>
            <a:r>
              <a:rPr lang="en-ID" sz="2000" dirty="0"/>
              <a:t>Bab II; </a:t>
            </a:r>
            <a:r>
              <a:rPr lang="en-ID" sz="2000" dirty="0" err="1"/>
              <a:t>diharapakan</a:t>
            </a:r>
            <a:r>
              <a:rPr lang="en-ID" sz="2000" dirty="0"/>
              <a:t> para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: 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</a:t>
            </a:r>
            <a:r>
              <a:rPr lang="en-ID" sz="2000" dirty="0" err="1"/>
              <a:t>sarana-sarana</a:t>
            </a:r>
            <a:r>
              <a:rPr lang="en-ID" sz="2000" dirty="0"/>
              <a:t> </a:t>
            </a:r>
            <a:r>
              <a:rPr lang="en-ID" sz="2000" dirty="0" err="1"/>
              <a:t>apa</a:t>
            </a:r>
            <a:r>
              <a:rPr lang="en-ID" sz="2000" dirty="0"/>
              <a:t> </a:t>
            </a:r>
            <a:r>
              <a:rPr lang="en-ID" sz="2000" dirty="0" err="1"/>
              <a:t>saja</a:t>
            </a:r>
            <a:r>
              <a:rPr lang="en-ID" sz="2000" dirty="0"/>
              <a:t> yang </a:t>
            </a:r>
            <a:r>
              <a:rPr lang="en-ID" sz="2000" dirty="0" err="1"/>
              <a:t>dipakai</a:t>
            </a:r>
            <a:r>
              <a:rPr lang="en-ID" sz="2000" dirty="0"/>
              <a:t>,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keterkaitannya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proses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.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prasarana</a:t>
            </a:r>
            <a:r>
              <a:rPr lang="en-ID" sz="2000" dirty="0"/>
              <a:t> yang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penunjang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terlaksananya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.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dan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fungsi-fungsi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sarana</a:t>
            </a:r>
            <a:r>
              <a:rPr lang="en-ID" sz="2000" dirty="0"/>
              <a:t> dan </a:t>
            </a:r>
            <a:r>
              <a:rPr lang="en-ID" sz="2000" dirty="0" err="1"/>
              <a:t>prasarana</a:t>
            </a:r>
            <a:r>
              <a:rPr lang="en-ID" sz="2000" dirty="0"/>
              <a:t> dan </a:t>
            </a:r>
            <a:r>
              <a:rPr lang="en-ID" sz="2000" dirty="0" err="1"/>
              <a:t>fasilitas-fasilitas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.</a:t>
            </a:r>
          </a:p>
          <a:p>
            <a:pPr marL="0" indent="0" algn="just">
              <a:buNone/>
            </a:pPr>
            <a:r>
              <a:rPr lang="en-ID" sz="2000" b="1" dirty="0"/>
              <a:t>Isi BAB 2</a:t>
            </a:r>
            <a:r>
              <a:rPr lang="en-ID" sz="2000" dirty="0"/>
              <a:t>:</a:t>
            </a:r>
          </a:p>
          <a:p>
            <a:pPr algn="just"/>
            <a:r>
              <a:rPr lang="en-ID" sz="2000" dirty="0"/>
              <a:t>2.1 Kapal </a:t>
            </a:r>
            <a:r>
              <a:rPr lang="en-ID" sz="2000" dirty="0" err="1"/>
              <a:t>sebagai</a:t>
            </a:r>
            <a:r>
              <a:rPr lang="en-ID" sz="2000" dirty="0"/>
              <a:t> Sarana </a:t>
            </a:r>
            <a:r>
              <a:rPr lang="en-ID" sz="2000" dirty="0" err="1"/>
              <a:t>Angkutan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endParaRPr lang="en-ID" sz="2000" dirty="0"/>
          </a:p>
          <a:p>
            <a:pPr algn="just"/>
            <a:r>
              <a:rPr lang="en-ID" sz="2000" dirty="0"/>
              <a:t>2.2 Pelabuhan</a:t>
            </a:r>
          </a:p>
          <a:p>
            <a:r>
              <a:rPr lang="en-ID" sz="2000" dirty="0"/>
              <a:t>2.3 </a:t>
            </a:r>
            <a:r>
              <a:rPr lang="en-ID" sz="2000" dirty="0" err="1"/>
              <a:t>Muatan</a:t>
            </a:r>
            <a:endParaRPr lang="en-ID" sz="2000" dirty="0"/>
          </a:p>
          <a:p>
            <a:r>
              <a:rPr lang="en-ID" sz="2000" dirty="0"/>
              <a:t>2.4 Gudang</a:t>
            </a:r>
          </a:p>
        </p:txBody>
      </p:sp>
    </p:spTree>
    <p:extLst>
      <p:ext uri="{BB962C8B-B14F-4D97-AF65-F5344CB8AC3E}">
        <p14:creationId xmlns:p14="http://schemas.microsoft.com/office/powerpoint/2010/main" val="208829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00D8-D41C-9D7F-1D97-2472E46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41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25A0-2A4C-0507-B39E-479D271E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540"/>
            <a:ext cx="10515600" cy="5285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b="1" dirty="0"/>
              <a:t>BAB III PERUSAHAAN PELAYARAN (SHIPPING COMPANY)</a:t>
            </a:r>
          </a:p>
          <a:p>
            <a:pPr marL="0" indent="0" algn="just">
              <a:buNone/>
            </a:pPr>
            <a:r>
              <a:rPr lang="en-ID" sz="2000" b="1" dirty="0" err="1"/>
              <a:t>Sasaran</a:t>
            </a:r>
            <a:r>
              <a:rPr lang="en-ID" sz="2000" b="1" dirty="0"/>
              <a:t> dan Manfaat </a:t>
            </a:r>
            <a:r>
              <a:rPr lang="en-ID" sz="2000" b="1" dirty="0" err="1"/>
              <a:t>Pembelajaran</a:t>
            </a:r>
            <a:r>
              <a:rPr lang="en-ID" sz="2000" b="1" dirty="0"/>
              <a:t> </a:t>
            </a:r>
            <a:r>
              <a:rPr lang="en-ID" sz="2000" dirty="0"/>
              <a:t>Bab III; Para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: 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gambaran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.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mengerti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kegiatan-kegiatan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perusahan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.</a:t>
            </a:r>
          </a:p>
          <a:p>
            <a:pPr lvl="0" algn="just" fontAlgn="base"/>
            <a:r>
              <a:rPr lang="en-ID" sz="2000" dirty="0" err="1"/>
              <a:t>Diharapkan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angkut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kapal</a:t>
            </a:r>
            <a:r>
              <a:rPr lang="en-ID" sz="2000" dirty="0"/>
              <a:t>.</a:t>
            </a:r>
          </a:p>
          <a:p>
            <a:pPr marL="0" indent="0" algn="just">
              <a:buNone/>
            </a:pPr>
            <a:r>
              <a:rPr lang="en-ID" sz="2000" b="1" dirty="0"/>
              <a:t>ISI BAB 3</a:t>
            </a:r>
            <a:r>
              <a:rPr lang="en-ID" sz="2000" dirty="0"/>
              <a:t>:</a:t>
            </a:r>
          </a:p>
          <a:p>
            <a:pPr algn="just"/>
            <a:r>
              <a:rPr lang="en-ID" sz="2000" dirty="0"/>
              <a:t>3.1 Gambaran Umum </a:t>
            </a:r>
            <a:r>
              <a:rPr lang="en-ID" sz="2000" dirty="0" err="1"/>
              <a:t>tentang</a:t>
            </a:r>
            <a:r>
              <a:rPr lang="en-ID" sz="2000" dirty="0"/>
              <a:t> Perusahaan </a:t>
            </a:r>
            <a:r>
              <a:rPr lang="en-ID" sz="2000" dirty="0" err="1"/>
              <a:t>Pelayaran</a:t>
            </a:r>
            <a:endParaRPr lang="en-ID" sz="2000" dirty="0"/>
          </a:p>
          <a:p>
            <a:pPr algn="just"/>
            <a:r>
              <a:rPr lang="en-ID" sz="2000" dirty="0"/>
              <a:t>3.2 </a:t>
            </a:r>
            <a:r>
              <a:rPr lang="en-ID" sz="2000" dirty="0" err="1"/>
              <a:t>Manajemen</a:t>
            </a:r>
            <a:r>
              <a:rPr lang="en-ID" sz="2000" dirty="0"/>
              <a:t> dan </a:t>
            </a:r>
            <a:r>
              <a:rPr lang="en-ID" sz="2000" dirty="0" err="1"/>
              <a:t>Organisasi</a:t>
            </a:r>
            <a:r>
              <a:rPr lang="en-ID" sz="2000" dirty="0"/>
              <a:t>  </a:t>
            </a:r>
          </a:p>
          <a:p>
            <a:r>
              <a:rPr lang="en-ID" sz="2000" dirty="0"/>
              <a:t>3.3 </a:t>
            </a:r>
            <a:r>
              <a:rPr lang="en-ID" sz="2000" dirty="0" err="1"/>
              <a:t>Administrasi</a:t>
            </a:r>
            <a:r>
              <a:rPr lang="en-ID" sz="2000" dirty="0"/>
              <a:t> Perusahaan </a:t>
            </a:r>
            <a:r>
              <a:rPr lang="en-ID" sz="2000" dirty="0" err="1"/>
              <a:t>Pelayaran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0791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E9491-A64B-8102-A34E-5968CC66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000" b="1" dirty="0"/>
              <a:t>BAB IV PIHAK-PIHAK TERKAIT </a:t>
            </a:r>
          </a:p>
          <a:p>
            <a:pPr marL="0" indent="0">
              <a:buNone/>
            </a:pPr>
            <a:r>
              <a:rPr lang="en-ID" sz="2000" b="1" dirty="0" err="1"/>
              <a:t>Sasaran</a:t>
            </a:r>
            <a:r>
              <a:rPr lang="en-ID" sz="2000" b="1" dirty="0"/>
              <a:t> dan Manfaat </a:t>
            </a:r>
            <a:r>
              <a:rPr lang="en-ID" sz="2000" b="1" dirty="0" err="1"/>
              <a:t>Pembelajaran</a:t>
            </a:r>
            <a:r>
              <a:rPr lang="en-ID" sz="2000" b="1" dirty="0"/>
              <a:t> </a:t>
            </a:r>
            <a:r>
              <a:rPr lang="en-ID" sz="2000" dirty="0"/>
              <a:t>Bab IV</a:t>
            </a:r>
          </a:p>
          <a:p>
            <a:pPr lvl="0" fontAlgn="base"/>
            <a:r>
              <a:rPr lang="en-ID" sz="2000" dirty="0"/>
              <a:t>Para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- </a:t>
            </a:r>
            <a:r>
              <a:rPr lang="en-ID" sz="2000" dirty="0" err="1"/>
              <a:t>pihak</a:t>
            </a:r>
            <a:r>
              <a:rPr lang="en-ID" sz="2000" dirty="0"/>
              <a:t> mana </a:t>
            </a:r>
            <a:r>
              <a:rPr lang="en-ID" sz="2000" dirty="0" err="1"/>
              <a:t>saja</a:t>
            </a:r>
            <a:r>
              <a:rPr lang="en-ID" sz="2000" dirty="0"/>
              <a:t> yang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.</a:t>
            </a:r>
          </a:p>
          <a:p>
            <a:pPr lvl="0" fontAlgn="base"/>
            <a:r>
              <a:rPr lang="en-ID" sz="2000" dirty="0"/>
              <a:t>Para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</a:t>
            </a:r>
            <a:r>
              <a:rPr lang="en-ID" sz="2000" dirty="0" err="1"/>
              <a:t>peran</a:t>
            </a:r>
            <a:r>
              <a:rPr lang="en-ID" sz="2000" dirty="0"/>
              <a:t> dan </a:t>
            </a:r>
            <a:r>
              <a:rPr lang="en-ID" sz="2000" dirty="0" err="1"/>
              <a:t>tanggung</a:t>
            </a:r>
            <a:r>
              <a:rPr lang="en-ID" sz="2000" dirty="0"/>
              <a:t> </a:t>
            </a:r>
            <a:r>
              <a:rPr lang="en-ID" sz="2000" dirty="0" err="1"/>
              <a:t>jawab</a:t>
            </a:r>
            <a:r>
              <a:rPr lang="en-ID" sz="2000" dirty="0"/>
              <a:t> masing-masing </a:t>
            </a:r>
            <a:r>
              <a:rPr lang="en-ID" sz="2000" dirty="0" err="1"/>
              <a:t>pihak</a:t>
            </a:r>
            <a:r>
              <a:rPr lang="en-ID" sz="2000" dirty="0"/>
              <a:t> yang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lingkup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Pelayaran</a:t>
            </a:r>
            <a:r>
              <a:rPr lang="en-ID" sz="2000" dirty="0"/>
              <a:t> </a:t>
            </a:r>
            <a:r>
              <a:rPr lang="en-ID" sz="2000" dirty="0" err="1"/>
              <a:t>niaga</a:t>
            </a:r>
            <a:r>
              <a:rPr lang="en-ID" sz="2000" i="1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r>
              <a:rPr lang="en-ID" sz="2000" b="1" dirty="0"/>
              <a:t> ISI BAB 4:</a:t>
            </a:r>
            <a:endParaRPr lang="en-ID" sz="2000" dirty="0"/>
          </a:p>
          <a:p>
            <a:r>
              <a:rPr lang="en-ID" sz="2000" dirty="0"/>
              <a:t>4.1 </a:t>
            </a:r>
            <a:r>
              <a:rPr lang="en-ID" sz="2000" dirty="0" err="1"/>
              <a:t>Expedisi</a:t>
            </a:r>
            <a:r>
              <a:rPr lang="en-ID" sz="2000" dirty="0"/>
              <a:t> </a:t>
            </a:r>
            <a:r>
              <a:rPr lang="en-ID" sz="2000" dirty="0" err="1"/>
              <a:t>Muatan</a:t>
            </a:r>
            <a:r>
              <a:rPr lang="en-ID" sz="2000" dirty="0"/>
              <a:t> Kapal Laut (EMKL)</a:t>
            </a:r>
          </a:p>
          <a:p>
            <a:r>
              <a:rPr lang="en-ID" sz="2000" dirty="0"/>
              <a:t>4.2 PBM (Perusahaan </a:t>
            </a:r>
            <a:r>
              <a:rPr lang="en-ID" sz="2000" dirty="0" err="1"/>
              <a:t>Bongkar</a:t>
            </a:r>
            <a:r>
              <a:rPr lang="en-ID" sz="2000" dirty="0"/>
              <a:t> Muat)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i="1" dirty="0"/>
              <a:t>Stevedore</a:t>
            </a:r>
            <a:endParaRPr lang="en-ID" sz="2000" dirty="0"/>
          </a:p>
          <a:p>
            <a:r>
              <a:rPr lang="en-ID" sz="2000" dirty="0"/>
              <a:t>4.3 </a:t>
            </a:r>
            <a:r>
              <a:rPr lang="en-ID" sz="2000" dirty="0" err="1"/>
              <a:t>Perbankan</a:t>
            </a:r>
            <a:r>
              <a:rPr lang="en-ID" sz="2000" dirty="0"/>
              <a:t> </a:t>
            </a:r>
          </a:p>
          <a:p>
            <a:r>
              <a:rPr lang="en-ID" sz="2000" dirty="0"/>
              <a:t>4.4 </a:t>
            </a:r>
            <a:r>
              <a:rPr lang="en-ID" sz="2000" i="1" dirty="0"/>
              <a:t>Claim Surveyor</a:t>
            </a:r>
            <a:endParaRPr lang="en-ID" sz="2000" dirty="0"/>
          </a:p>
          <a:p>
            <a:r>
              <a:rPr lang="en-ID" sz="2000" dirty="0"/>
              <a:t>4.5 Bea </a:t>
            </a:r>
            <a:r>
              <a:rPr lang="en-ID" sz="2000" dirty="0" err="1"/>
              <a:t>Cukai</a:t>
            </a:r>
            <a:endParaRPr lang="en-ID" sz="2000" dirty="0"/>
          </a:p>
          <a:p>
            <a:r>
              <a:rPr lang="en-ID" sz="2000" dirty="0"/>
              <a:t>4.6 Perusahaan </a:t>
            </a:r>
            <a:r>
              <a:rPr lang="en-ID" sz="2000" dirty="0" err="1"/>
              <a:t>Asuransi</a:t>
            </a:r>
            <a:r>
              <a:rPr lang="en-ID" sz="2000" dirty="0"/>
              <a:t>  </a:t>
            </a:r>
          </a:p>
          <a:p>
            <a:r>
              <a:rPr lang="en-ID" sz="2000" dirty="0"/>
              <a:t>4.7 Perusahaan </a:t>
            </a:r>
            <a:r>
              <a:rPr lang="en-ID" sz="2000" dirty="0" err="1"/>
              <a:t>Persewaan</a:t>
            </a:r>
            <a:r>
              <a:rPr lang="en-ID" sz="2000" dirty="0"/>
              <a:t> </a:t>
            </a:r>
            <a:r>
              <a:rPr lang="en-ID" sz="2000" dirty="0" err="1"/>
              <a:t>Peralatan</a:t>
            </a:r>
            <a:endParaRPr lang="en-ID" sz="2000" dirty="0"/>
          </a:p>
          <a:p>
            <a:r>
              <a:rPr lang="en-ID" sz="2000" dirty="0"/>
              <a:t>4.8 </a:t>
            </a:r>
            <a:r>
              <a:rPr lang="en-ID" sz="2000" dirty="0" err="1"/>
              <a:t>Syahbandar</a:t>
            </a:r>
            <a:r>
              <a:rPr lang="en-ID" sz="2000" dirty="0"/>
              <a:t>/</a:t>
            </a:r>
            <a:r>
              <a:rPr lang="en-ID" sz="2000" dirty="0" err="1"/>
              <a:t>Otoritas</a:t>
            </a:r>
            <a:r>
              <a:rPr lang="en-ID" sz="2000" dirty="0"/>
              <a:t> Pelabuhan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995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A97-78FF-7E2E-F392-135261B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8634-11E4-4C3D-C04F-B6B45582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/>
              <a:t>BAB V ISILAH-ISTILAH PELAYARAN NIAGA</a:t>
            </a:r>
          </a:p>
          <a:p>
            <a:pPr marL="0" indent="0">
              <a:buNone/>
            </a:pPr>
            <a:r>
              <a:rPr lang="en-ID" sz="2400" b="1" dirty="0" err="1"/>
              <a:t>Sasaran</a:t>
            </a:r>
            <a:r>
              <a:rPr lang="en-ID" sz="2400" b="1" dirty="0"/>
              <a:t> dan Manfaat </a:t>
            </a:r>
            <a:r>
              <a:rPr lang="en-ID" sz="2400" b="1" dirty="0" err="1"/>
              <a:t>Pembelajaran</a:t>
            </a:r>
            <a:r>
              <a:rPr lang="en-ID" sz="2400" b="1" dirty="0"/>
              <a:t> </a:t>
            </a:r>
            <a:r>
              <a:rPr lang="en-ID" sz="2400" dirty="0"/>
              <a:t>Bab V; </a:t>
            </a:r>
          </a:p>
          <a:p>
            <a:pPr marL="0" indent="0">
              <a:buNone/>
            </a:pPr>
            <a:r>
              <a:rPr lang="en-ID" sz="2400" dirty="0"/>
              <a:t>Para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macam</a:t>
            </a:r>
            <a:r>
              <a:rPr lang="en-ID" sz="2400" dirty="0"/>
              <a:t> </a:t>
            </a:r>
            <a:r>
              <a:rPr lang="en-ID" sz="2400" dirty="0" err="1"/>
              <a:t>istilah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pelayaran</a:t>
            </a:r>
            <a:r>
              <a:rPr lang="en-ID" sz="2400" dirty="0"/>
              <a:t> </a:t>
            </a:r>
            <a:r>
              <a:rPr lang="en-ID" sz="2400" dirty="0" err="1"/>
              <a:t>niaga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14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12B4-1B97-DD98-51B0-6ABE15A3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A5FD-8B50-261B-FC90-D32A07F5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UNTUK MAHASISWA</a:t>
            </a:r>
          </a:p>
          <a:p>
            <a:pPr marL="0" indent="0">
              <a:buNone/>
            </a:pPr>
            <a:r>
              <a:rPr lang="en-US" dirty="0"/>
              <a:t>BERIKAN SARAN, HARAPAN KEDEPAN</a:t>
            </a:r>
            <a:endParaRPr lang="en-ID" dirty="0"/>
          </a:p>
        </p:txBody>
      </p:sp>
      <p:pic>
        <p:nvPicPr>
          <p:cNvPr id="7" name="Graphic 6" descr="An open book">
            <a:extLst>
              <a:ext uri="{FF2B5EF4-FFF2-40B4-BE49-F238E27FC236}">
                <a16:creationId xmlns:a16="http://schemas.microsoft.com/office/drawing/2014/main" id="{1B8ECCB2-CB3D-3675-94FA-F9AD198DE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12801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6B52-972E-942A-F9F9-ACC72490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2B20-73DB-B1F2-C398-AA4193628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Gigi" panose="04040504061007020D02" pitchFamily="82" charset="0"/>
              </a:rPr>
              <a:t>TERIMA KASIH</a:t>
            </a:r>
            <a:endParaRPr lang="en-ID" sz="6000" dirty="0">
              <a:latin typeface="Gigi" panose="04040504061007020D02" pitchFamily="82" charset="0"/>
            </a:endParaRPr>
          </a:p>
        </p:txBody>
      </p:sp>
      <p:pic>
        <p:nvPicPr>
          <p:cNvPr id="5" name="Picture 4" descr="Holding hands">
            <a:extLst>
              <a:ext uri="{FF2B5EF4-FFF2-40B4-BE49-F238E27FC236}">
                <a16:creationId xmlns:a16="http://schemas.microsoft.com/office/drawing/2014/main" id="{57EFB6DA-E1E4-BADF-9A72-A6D0E9A3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3" y="3401054"/>
            <a:ext cx="3950593" cy="2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3F59-C4EA-AE68-6AF9-0687C0BC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137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BDBE-4C35-D30E-7247-7E435661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8287"/>
            <a:ext cx="10058400" cy="4642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LITERASI DALAM ERA DIGITAL</a:t>
            </a:r>
          </a:p>
          <a:p>
            <a:pPr marL="0" indent="0" algn="ctr">
              <a:buNone/>
            </a:pPr>
            <a:r>
              <a:rPr lang="en-US" sz="3600" dirty="0"/>
              <a:t>Surabaya, 30 Juni 2025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8A5C0-64B2-E4C4-2403-C74F22A5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56" y="3279099"/>
            <a:ext cx="3026121" cy="2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864E-69D9-30CF-2FD7-0AD7F0B3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BELAKANG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8787E-43F0-7F72-0DB9-8062661F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MENGAPA SAYA MENULIS BUKU INI?</a:t>
            </a:r>
          </a:p>
          <a:p>
            <a:pPr marL="514350" indent="-514350" algn="just">
              <a:buAutoNum type="arabicPeriod"/>
            </a:pPr>
            <a:r>
              <a:rPr lang="en-US" sz="2400" dirty="0"/>
              <a:t>SEBELUMYA LATAR BELAKANG SAYA BERPROFESI SEBAGAI PELAUT</a:t>
            </a:r>
          </a:p>
          <a:p>
            <a:pPr marL="514350" indent="-514350" algn="just">
              <a:buAutoNum type="arabicPeriod"/>
            </a:pPr>
            <a:r>
              <a:rPr lang="en-US" sz="2400" dirty="0"/>
              <a:t>MEMILIKI KEAHLIAN DAN KOMPETENSI DIBIDANG PELAYARAN</a:t>
            </a:r>
          </a:p>
          <a:p>
            <a:pPr marL="514350" indent="-514350" algn="just">
              <a:buAutoNum type="arabicPeriod"/>
            </a:pPr>
            <a:r>
              <a:rPr lang="en-US" sz="2400" dirty="0"/>
              <a:t>MENJALANKAN PROFESI SEKARANG SEBAGAI SEORANG DOSEN YANG HARUS MELAKSANAKAN TRI DHARMA PERGURUAN TINGGI</a:t>
            </a:r>
          </a:p>
          <a:p>
            <a:pPr marL="514350" indent="-514350">
              <a:buAutoNum type="arabicPeriod"/>
            </a:pPr>
            <a:endParaRPr lang="en-ID" dirty="0"/>
          </a:p>
        </p:txBody>
      </p:sp>
      <p:pic>
        <p:nvPicPr>
          <p:cNvPr id="5" name="Graphic 4" descr="A lightbulb">
            <a:extLst>
              <a:ext uri="{FF2B5EF4-FFF2-40B4-BE49-F238E27FC236}">
                <a16:creationId xmlns:a16="http://schemas.microsoft.com/office/drawing/2014/main" id="{0D0664D0-196E-A512-77D8-A17F9D23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338" y="-158646"/>
            <a:ext cx="2575810" cy="2575810"/>
          </a:xfrm>
          <a:prstGeom prst="rect">
            <a:avLst/>
          </a:prstGeom>
        </p:spPr>
      </p:pic>
      <p:pic>
        <p:nvPicPr>
          <p:cNvPr id="7" name="Graphic 6" descr="An open book">
            <a:extLst>
              <a:ext uri="{FF2B5EF4-FFF2-40B4-BE49-F238E27FC236}">
                <a16:creationId xmlns:a16="http://schemas.microsoft.com/office/drawing/2014/main" id="{011EE2E5-4AB0-65D8-E400-205FC05DA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7127" y="4186500"/>
            <a:ext cx="2952965" cy="29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F453-2D4E-84D4-2D9A-F66FE48A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500038"/>
            <a:ext cx="10515600" cy="665758"/>
          </a:xfrm>
        </p:spPr>
        <p:txBody>
          <a:bodyPr>
            <a:normAutofit fontScale="90000"/>
          </a:bodyPr>
          <a:lstStyle/>
          <a:p>
            <a:r>
              <a:rPr lang="en-US" dirty="0"/>
              <a:t>URGENSI BUKU INI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00761A-D314-1943-77B2-6181FBD7E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9650" y="1316475"/>
            <a:ext cx="1083258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b="1" dirty="0" err="1"/>
              <a:t>Administrasi</a:t>
            </a:r>
            <a:r>
              <a:rPr lang="en-ID" b="1" dirty="0"/>
              <a:t> </a:t>
            </a:r>
            <a:r>
              <a:rPr lang="en-ID" b="1" dirty="0" err="1"/>
              <a:t>Pelayaran</a:t>
            </a:r>
            <a:r>
              <a:rPr lang="en-ID" b="1" dirty="0"/>
              <a:t> </a:t>
            </a:r>
            <a:r>
              <a:rPr lang="en-ID" b="1" dirty="0" err="1"/>
              <a:t>Niaga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urgensi</a:t>
            </a:r>
            <a:r>
              <a:rPr lang="en-ID" dirty="0"/>
              <a:t> yang sangat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ditinjau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perguruan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</a:t>
            </a:r>
            <a:r>
              <a:rPr lang="en-ID" dirty="0" err="1"/>
              <a:t>pelayaran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penjelasannya</a:t>
            </a:r>
            <a:r>
              <a:rPr lang="en-ID" dirty="0"/>
              <a:t>:</a:t>
            </a:r>
          </a:p>
          <a:p>
            <a:pPr marL="342900" indent="-342900" algn="just">
              <a:buAutoNum type="arabicPeriod"/>
            </a:pP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Perguruan</a:t>
            </a:r>
            <a:r>
              <a:rPr lang="en-ID" b="1" dirty="0"/>
              <a:t> Tinggi </a:t>
            </a:r>
          </a:p>
          <a:p>
            <a:pPr marL="0" indent="0" algn="just">
              <a:buNone/>
            </a:pPr>
            <a:r>
              <a:rPr lang="en-US" altLang="en-US" b="1" dirty="0"/>
              <a:t>PT </a:t>
            </a:r>
            <a:r>
              <a:rPr lang="en-US" altLang="en-US" b="1" dirty="0" err="1"/>
              <a:t>membutuhkan</a:t>
            </a:r>
            <a:r>
              <a:rPr lang="en-US" altLang="en-US" b="1" dirty="0"/>
              <a:t> </a:t>
            </a:r>
            <a:r>
              <a:rPr lang="en-US" altLang="en-US" b="1" dirty="0" err="1"/>
              <a:t>Kurikulum</a:t>
            </a:r>
            <a:r>
              <a:rPr lang="en-US" altLang="en-US" b="1" dirty="0"/>
              <a:t> yang </a:t>
            </a:r>
            <a:r>
              <a:rPr lang="en-US" altLang="en-US" b="1" dirty="0" err="1"/>
              <a:t>Komprehensif</a:t>
            </a:r>
            <a:r>
              <a:rPr lang="en-US" altLang="en-US" b="1" dirty="0"/>
              <a:t> dan </a:t>
            </a:r>
            <a:r>
              <a:rPr lang="en-US" altLang="en-US" b="1" dirty="0" err="1"/>
              <a:t>Terkini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Artinya</a:t>
            </a:r>
            <a:r>
              <a:rPr lang="en-US" altLang="en-US" dirty="0"/>
              <a:t> </a:t>
            </a:r>
            <a:r>
              <a:rPr lang="en-US" altLang="en-US" dirty="0" err="1"/>
              <a:t>referensi</a:t>
            </a:r>
            <a:r>
              <a:rPr lang="en-US" altLang="en-US" dirty="0"/>
              <a:t> yang </a:t>
            </a:r>
            <a:r>
              <a:rPr lang="en-US" altLang="en-US" b="1" dirty="0" err="1"/>
              <a:t>komprehensif</a:t>
            </a:r>
            <a:r>
              <a:rPr lang="en-US" altLang="en-US" b="1" dirty="0"/>
              <a:t> dan </a:t>
            </a:r>
            <a:r>
              <a:rPr lang="en-US" altLang="en-US" b="1" dirty="0" err="1"/>
              <a:t>terkini</a:t>
            </a:r>
            <a:r>
              <a:rPr lang="en-US" altLang="en-US" b="1" dirty="0"/>
              <a:t> </a:t>
            </a:r>
            <a:r>
              <a:rPr lang="en-US" altLang="en-US" b="1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kurikulum</a:t>
            </a:r>
            <a:r>
              <a:rPr lang="en-US" altLang="en-US" dirty="0"/>
              <a:t> yang </a:t>
            </a:r>
            <a:r>
              <a:rPr lang="en-US" altLang="en-US" dirty="0" err="1"/>
              <a:t>relevan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up-to-date. Karena Banyak </a:t>
            </a:r>
            <a:r>
              <a:rPr lang="en-US" altLang="en-US" dirty="0" err="1"/>
              <a:t>materi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usang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mencakup</a:t>
            </a:r>
            <a:r>
              <a:rPr lang="en-US" altLang="en-US" dirty="0"/>
              <a:t> </a:t>
            </a:r>
            <a:r>
              <a:rPr lang="en-US" altLang="en-US" dirty="0" err="1"/>
              <a:t>aspek-aspek</a:t>
            </a:r>
            <a:r>
              <a:rPr lang="en-US" altLang="en-US" dirty="0"/>
              <a:t> </a:t>
            </a:r>
            <a:r>
              <a:rPr lang="en-US" altLang="en-US" dirty="0" err="1"/>
              <a:t>terbaru</a:t>
            </a:r>
            <a:r>
              <a:rPr lang="en-US" altLang="en-US" dirty="0"/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/>
              <a:t>Sumber</a:t>
            </a:r>
            <a:r>
              <a:rPr lang="en-US" altLang="en-US" b="1" dirty="0"/>
              <a:t> </a:t>
            </a:r>
            <a:r>
              <a:rPr lang="en-US" altLang="en-US" b="1" dirty="0" err="1"/>
              <a:t>Belajar</a:t>
            </a:r>
            <a:r>
              <a:rPr lang="en-US" altLang="en-US" b="1" dirty="0"/>
              <a:t> Utama: </a:t>
            </a:r>
            <a:r>
              <a:rPr lang="en-US" altLang="en-US" dirty="0"/>
              <a:t>Ini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memudahkan</a:t>
            </a:r>
            <a:r>
              <a:rPr lang="en-US" altLang="en-US" dirty="0"/>
              <a:t> </a:t>
            </a:r>
            <a:r>
              <a:rPr lang="en-US" altLang="en-US" dirty="0" err="1"/>
              <a:t>dosen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menyampaikan</a:t>
            </a:r>
            <a:r>
              <a:rPr lang="en-US" altLang="en-US" dirty="0"/>
              <a:t> </a:t>
            </a:r>
            <a:r>
              <a:rPr lang="en-US" altLang="en-US" dirty="0" err="1"/>
              <a:t>materi</a:t>
            </a:r>
            <a:r>
              <a:rPr lang="en-US" altLang="en-US" dirty="0"/>
              <a:t> dan </a:t>
            </a:r>
            <a:r>
              <a:rPr lang="en-US" altLang="en-US" dirty="0" err="1"/>
              <a:t>mahasiswa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memahami</a:t>
            </a:r>
            <a:r>
              <a:rPr lang="en-US" altLang="en-US" dirty="0"/>
              <a:t> </a:t>
            </a:r>
            <a:r>
              <a:rPr lang="en-US" altLang="en-US" dirty="0" err="1"/>
              <a:t>konsep-konsep</a:t>
            </a:r>
            <a:r>
              <a:rPr lang="en-US" altLang="en-US" dirty="0"/>
              <a:t> </a:t>
            </a:r>
            <a:r>
              <a:rPr lang="en-US" altLang="en-US" dirty="0" err="1"/>
              <a:t>pelayaran</a:t>
            </a:r>
            <a:r>
              <a:rPr lang="en-US" altLang="en-US" dirty="0"/>
              <a:t> </a:t>
            </a:r>
            <a:r>
              <a:rPr lang="en-US" altLang="en-US" dirty="0" err="1"/>
              <a:t>niaga</a:t>
            </a:r>
            <a:r>
              <a:rPr lang="en-US" altLang="en-US" dirty="0"/>
              <a:t> dan </a:t>
            </a:r>
            <a:r>
              <a:rPr lang="en-US" altLang="en-US" dirty="0" err="1"/>
              <a:t>konsep</a:t>
            </a:r>
            <a:r>
              <a:rPr lang="en-US" altLang="en-US" dirty="0"/>
              <a:t> </a:t>
            </a:r>
            <a:r>
              <a:rPr lang="en-US" altLang="en-US" dirty="0" err="1"/>
              <a:t>terkait</a:t>
            </a:r>
            <a:r>
              <a:rPr lang="en-US" altLang="en-US" dirty="0"/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/>
              <a:t>Pengembangan</a:t>
            </a:r>
            <a:r>
              <a:rPr lang="en-US" altLang="en-US" b="1" dirty="0"/>
              <a:t> Dosen dan </a:t>
            </a:r>
            <a:r>
              <a:rPr lang="en-US" altLang="en-US" b="1" dirty="0" err="1"/>
              <a:t>Peneliti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referensi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memperdalam</a:t>
            </a:r>
            <a:r>
              <a:rPr lang="en-US" altLang="en-US" dirty="0"/>
              <a:t> </a:t>
            </a:r>
            <a:r>
              <a:rPr lang="en-US" altLang="en-US" dirty="0" err="1"/>
              <a:t>pemahaman</a:t>
            </a:r>
            <a:r>
              <a:rPr lang="en-US" altLang="en-US" dirty="0"/>
              <a:t>, </a:t>
            </a:r>
            <a:r>
              <a:rPr lang="en-US" altLang="en-US" dirty="0" err="1"/>
              <a:t>mengembangkan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 ajar,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bahkan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dasar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lanjut</a:t>
            </a:r>
            <a:r>
              <a:rPr lang="en-US" altLang="en-US" dirty="0"/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/>
              <a:t>Standarisasi</a:t>
            </a:r>
            <a:r>
              <a:rPr lang="en-US" altLang="en-US" b="1" dirty="0"/>
              <a:t> </a:t>
            </a:r>
            <a:r>
              <a:rPr lang="en-US" altLang="en-US" b="1" dirty="0" err="1"/>
              <a:t>Pengetahuan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referensi</a:t>
            </a:r>
            <a:r>
              <a:rPr lang="en-US" altLang="en-US" dirty="0"/>
              <a:t> yang </a:t>
            </a:r>
            <a:r>
              <a:rPr lang="en-US" altLang="en-US" dirty="0" err="1"/>
              <a:t>standar</a:t>
            </a:r>
            <a:r>
              <a:rPr lang="en-US" altLang="en-US" dirty="0"/>
              <a:t>, </a:t>
            </a:r>
            <a:r>
              <a:rPr lang="en-US" altLang="en-US" dirty="0" err="1"/>
              <a:t>perguruan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memastikan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b="1" dirty="0" err="1"/>
              <a:t>standarisasi</a:t>
            </a:r>
            <a:r>
              <a:rPr lang="en-US" altLang="en-US" b="1" dirty="0"/>
              <a:t> </a:t>
            </a:r>
            <a:r>
              <a:rPr lang="en-US" altLang="en-US" b="1" dirty="0" err="1"/>
              <a:t>pengetahuan</a:t>
            </a:r>
            <a:r>
              <a:rPr lang="en-US" altLang="en-US" dirty="0"/>
              <a:t> yang </a:t>
            </a:r>
            <a:r>
              <a:rPr lang="en-US" altLang="en-US" dirty="0" err="1"/>
              <a:t>diajarkan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mahasiswa</a:t>
            </a:r>
            <a:r>
              <a:rPr lang="en-US" altLang="en-US" dirty="0"/>
              <a:t>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lulusan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kompetensi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dan </a:t>
            </a:r>
            <a:r>
              <a:rPr lang="en-US" altLang="en-US" dirty="0" err="1"/>
              <a:t>diakui</a:t>
            </a:r>
            <a:r>
              <a:rPr lang="en-US" altLang="en-US" dirty="0"/>
              <a:t> oleh industry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/>
              <a:t>Peningkatan</a:t>
            </a:r>
            <a:r>
              <a:rPr lang="en-US" altLang="en-US" b="1" dirty="0"/>
              <a:t> </a:t>
            </a:r>
            <a:r>
              <a:rPr lang="en-US" altLang="en-US" b="1" dirty="0" err="1"/>
              <a:t>Kualitas</a:t>
            </a:r>
            <a:r>
              <a:rPr lang="en-US" altLang="en-US" b="1" dirty="0"/>
              <a:t> Pendidikan:</a:t>
            </a:r>
            <a:r>
              <a:rPr lang="en-US" altLang="en-US" dirty="0"/>
              <a:t> </a:t>
            </a:r>
            <a:r>
              <a:rPr lang="en-US" altLang="en-US" dirty="0" err="1"/>
              <a:t>Ketersediaan</a:t>
            </a:r>
            <a:r>
              <a:rPr lang="en-US" altLang="en-US" dirty="0"/>
              <a:t> </a:t>
            </a:r>
            <a:r>
              <a:rPr lang="en-US" altLang="en-US" dirty="0" err="1"/>
              <a:t>literatur</a:t>
            </a:r>
            <a:r>
              <a:rPr lang="en-US" altLang="en-US" dirty="0"/>
              <a:t> </a:t>
            </a:r>
            <a:r>
              <a:rPr lang="en-US" altLang="en-US" dirty="0" err="1"/>
              <a:t>berkualitas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b="1" dirty="0" err="1"/>
              <a:t>meningkatkan</a:t>
            </a:r>
            <a:r>
              <a:rPr lang="en-US" altLang="en-US" b="1" dirty="0"/>
              <a:t> </a:t>
            </a:r>
            <a:r>
              <a:rPr lang="en-US" altLang="en-US" b="1" dirty="0" err="1"/>
              <a:t>kualitas</a:t>
            </a:r>
            <a:r>
              <a:rPr lang="en-US" altLang="en-US" b="1" dirty="0"/>
              <a:t> </a:t>
            </a:r>
            <a:r>
              <a:rPr lang="en-US" altLang="en-US" b="1" dirty="0" err="1"/>
              <a:t>pendidikan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 di </a:t>
            </a:r>
            <a:r>
              <a:rPr lang="en-US" altLang="en-US" dirty="0" err="1"/>
              <a:t>institusi</a:t>
            </a:r>
            <a:r>
              <a:rPr lang="en-US" altLang="en-US" dirty="0"/>
              <a:t> </a:t>
            </a:r>
            <a:r>
              <a:rPr lang="en-US" altLang="en-US" dirty="0" err="1"/>
              <a:t>pendidikan</a:t>
            </a:r>
            <a:r>
              <a:rPr lang="en-US" altLang="en-US" dirty="0"/>
              <a:t>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56662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BC51-0AA1-67F4-928C-F4F3C193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18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2. </a:t>
            </a:r>
            <a:r>
              <a:rPr lang="en-ID" b="1" dirty="0" err="1"/>
              <a:t>Kebutuhan</a:t>
            </a:r>
            <a:r>
              <a:rPr lang="en-ID" b="1" dirty="0"/>
              <a:t> Industri </a:t>
            </a:r>
            <a:r>
              <a:rPr lang="en-ID" b="1" dirty="0" err="1"/>
              <a:t>Pelayaran</a:t>
            </a:r>
            <a:endParaRPr lang="en-ID" b="1" dirty="0"/>
          </a:p>
          <a:p>
            <a:pPr marL="0" indent="0" algn="just">
              <a:buNone/>
            </a:pPr>
            <a:r>
              <a:rPr lang="en-ID" b="1" dirty="0" err="1"/>
              <a:t>Peningkatan</a:t>
            </a:r>
            <a:r>
              <a:rPr lang="en-ID" b="1" dirty="0"/>
              <a:t> </a:t>
            </a:r>
            <a:r>
              <a:rPr lang="en-ID" b="1" dirty="0" err="1"/>
              <a:t>Kompetensi</a:t>
            </a:r>
            <a:r>
              <a:rPr lang="en-ID" b="1" dirty="0"/>
              <a:t> </a:t>
            </a:r>
            <a:r>
              <a:rPr lang="en-ID" b="1" dirty="0" err="1"/>
              <a:t>Profesional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para </a:t>
            </a:r>
            <a:r>
              <a:rPr lang="en-ID" dirty="0" err="1"/>
              <a:t>praktisi</a:t>
            </a:r>
            <a:r>
              <a:rPr lang="en-ID" dirty="0"/>
              <a:t> di industry </a:t>
            </a:r>
            <a:r>
              <a:rPr lang="en-ID" dirty="0" err="1"/>
              <a:t>pelayaran</a:t>
            </a:r>
            <a:r>
              <a:rPr lang="en-ID" dirty="0"/>
              <a:t> </a:t>
            </a:r>
            <a:r>
              <a:rPr lang="en-ID" dirty="0" err="1"/>
              <a:t>khusunya</a:t>
            </a:r>
            <a:r>
              <a:rPr lang="en-ID" dirty="0"/>
              <a:t> (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,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kapal</a:t>
            </a:r>
            <a:r>
              <a:rPr lang="en-ID" dirty="0"/>
              <a:t>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dan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b="1" dirty="0"/>
              <a:t>Panduan </a:t>
            </a:r>
            <a:r>
              <a:rPr lang="en-ID" b="1" dirty="0" err="1"/>
              <a:t>Praktis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panduan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pelayaran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perizinan</a:t>
            </a:r>
            <a:r>
              <a:rPr lang="en-ID" dirty="0"/>
              <a:t>, </a:t>
            </a:r>
            <a:r>
              <a:rPr lang="en-ID" dirty="0" err="1"/>
              <a:t>asuransi</a:t>
            </a:r>
            <a:r>
              <a:rPr lang="en-ID" dirty="0"/>
              <a:t>, </a:t>
            </a:r>
            <a:r>
              <a:rPr lang="en-ID" dirty="0" err="1"/>
              <a:t>kontrak</a:t>
            </a:r>
            <a:r>
              <a:rPr lang="en-ID" dirty="0"/>
              <a:t>, </a:t>
            </a:r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/>
              <a:t>kargo</a:t>
            </a:r>
            <a:r>
              <a:rPr lang="en-ID" dirty="0"/>
              <a:t>, dan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regulasi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, IMO, SOLAS, MARPOL).</a:t>
            </a:r>
          </a:p>
          <a:p>
            <a:pPr marL="0" indent="0" algn="just">
              <a:buNone/>
            </a:pPr>
            <a:r>
              <a:rPr lang="en-ID" b="1" dirty="0" err="1"/>
              <a:t>Pengembangan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Daya </a:t>
            </a:r>
            <a:r>
              <a:rPr lang="en-ID" b="1" dirty="0" err="1"/>
              <a:t>Manusia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program </a:t>
            </a:r>
            <a:r>
              <a:rPr lang="en-ID" b="1" dirty="0" err="1"/>
              <a:t>pengembangan</a:t>
            </a:r>
            <a:r>
              <a:rPr lang="en-ID" b="1" dirty="0"/>
              <a:t> SDM </a:t>
            </a:r>
            <a:r>
              <a:rPr lang="en-ID" dirty="0"/>
              <a:t>di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pelayaran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Risiko</a:t>
            </a:r>
            <a:r>
              <a:rPr lang="en-ID" b="1" dirty="0"/>
              <a:t> yang </a:t>
            </a:r>
            <a:r>
              <a:rPr lang="en-ID" b="1" dirty="0" err="1"/>
              <a:t>Lebih</a:t>
            </a:r>
            <a:r>
              <a:rPr lang="en-ID" b="1" dirty="0"/>
              <a:t> Baik: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yang </a:t>
            </a:r>
            <a:r>
              <a:rPr lang="en-ID" dirty="0" err="1"/>
              <a:t>mendalam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pelayaran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dan </a:t>
            </a:r>
            <a:r>
              <a:rPr lang="en-ID" dirty="0" err="1"/>
              <a:t>asuransi</a:t>
            </a:r>
            <a:r>
              <a:rPr lang="en-ID" dirty="0"/>
              <a:t>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risiko</a:t>
            </a:r>
            <a:r>
              <a:rPr lang="en-ID" b="1" dirty="0"/>
              <a:t> yang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baik</a:t>
            </a:r>
            <a:r>
              <a:rPr lang="en-ID" dirty="0"/>
              <a:t>,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, dan </a:t>
            </a:r>
            <a:r>
              <a:rPr lang="en-ID" dirty="0" err="1"/>
              <a:t>meminimalkan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kerugian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7683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1CD4-FFBA-E700-B555-0C0A46D9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8094"/>
          </a:xfrm>
        </p:spPr>
        <p:txBody>
          <a:bodyPr/>
          <a:lstStyle/>
          <a:p>
            <a:r>
              <a:rPr lang="en-US" dirty="0"/>
              <a:t>BUKU YANG PERNAH SAYA TULIS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8A62CB-B00E-9326-CDEF-90AC43CE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478967" cy="4351338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AA31DF-790F-CB74-801B-76FDCA0E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43754"/>
              </p:ext>
            </p:extLst>
          </p:nvPr>
        </p:nvGraphicFramePr>
        <p:xfrm>
          <a:off x="4212239" y="1690688"/>
          <a:ext cx="71415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43">
                  <a:extLst>
                    <a:ext uri="{9D8B030D-6E8A-4147-A177-3AD203B41FA5}">
                      <a16:colId xmlns:a16="http://schemas.microsoft.com/office/drawing/2014/main" val="4080053651"/>
                    </a:ext>
                  </a:extLst>
                </a:gridCol>
                <a:gridCol w="4884419">
                  <a:extLst>
                    <a:ext uri="{9D8B030D-6E8A-4147-A177-3AD203B41FA5}">
                      <a16:colId xmlns:a16="http://schemas.microsoft.com/office/drawing/2014/main" val="367101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E.K., </a:t>
                      </a:r>
                      <a:r>
                        <a:rPr lang="en-US" dirty="0" err="1"/>
                        <a:t>dkk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5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Penyunting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Nur </a:t>
                      </a:r>
                      <a:r>
                        <a:rPr lang="en-US" dirty="0" err="1"/>
                        <a:t>Widyawati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Disain</a:t>
                      </a:r>
                      <a:r>
                        <a:rPr lang="en-US" dirty="0"/>
                        <a:t> cover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Dimas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2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Tahun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2023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9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SCOPINDO MEDIA PUSTAKA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ISBN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E-ISBN: 978-623-365-436-4 (PDF)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7803"/>
                  </a:ext>
                </a:extLst>
              </a:tr>
            </a:tbl>
          </a:graphicData>
        </a:graphic>
      </p:graphicFrame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0A6A1F64-CB1E-66FC-9677-577AC93D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5339" y="3637712"/>
            <a:ext cx="3220288" cy="3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76336-9FE3-505F-403C-805D5ACAB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53331"/>
            <a:ext cx="3184161" cy="4351338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38FF67-D933-B7C5-2A70-FE4C2CBB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3934"/>
              </p:ext>
            </p:extLst>
          </p:nvPr>
        </p:nvGraphicFramePr>
        <p:xfrm>
          <a:off x="4022362" y="1253331"/>
          <a:ext cx="71415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43">
                  <a:extLst>
                    <a:ext uri="{9D8B030D-6E8A-4147-A177-3AD203B41FA5}">
                      <a16:colId xmlns:a16="http://schemas.microsoft.com/office/drawing/2014/main" val="4080053651"/>
                    </a:ext>
                  </a:extLst>
                </a:gridCol>
                <a:gridCol w="4884419">
                  <a:extLst>
                    <a:ext uri="{9D8B030D-6E8A-4147-A177-3AD203B41FA5}">
                      <a16:colId xmlns:a16="http://schemas.microsoft.com/office/drawing/2014/main" val="367101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E.K., </a:t>
                      </a:r>
                      <a:r>
                        <a:rPr lang="en-US" dirty="0" err="1"/>
                        <a:t>dkk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5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Penyunting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Disain</a:t>
                      </a:r>
                      <a:r>
                        <a:rPr lang="en-US" dirty="0"/>
                        <a:t> cover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Faisal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2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Tahun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2024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9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SCOPINDO MEDIA PUSTAKA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ISBN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978-623-365-660-3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7803"/>
                  </a:ext>
                </a:extLst>
              </a:tr>
            </a:tbl>
          </a:graphicData>
        </a:graphic>
      </p:graphicFrame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E82F282B-B7CF-F8D9-2BE0-9DFAB5AD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515" y="2931376"/>
            <a:ext cx="3220288" cy="3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92E7B-E453-655A-E851-0AAD1D043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3374037" cy="4351338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D50AEF-7EDC-5A63-353C-71B91AF7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27604"/>
              </p:ext>
            </p:extLst>
          </p:nvPr>
        </p:nvGraphicFramePr>
        <p:xfrm>
          <a:off x="4212237" y="1253331"/>
          <a:ext cx="71415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43">
                  <a:extLst>
                    <a:ext uri="{9D8B030D-6E8A-4147-A177-3AD203B41FA5}">
                      <a16:colId xmlns:a16="http://schemas.microsoft.com/office/drawing/2014/main" val="4080053651"/>
                    </a:ext>
                  </a:extLst>
                </a:gridCol>
                <a:gridCol w="4884419">
                  <a:extLst>
                    <a:ext uri="{9D8B030D-6E8A-4147-A177-3AD203B41FA5}">
                      <a16:colId xmlns:a16="http://schemas.microsoft.com/office/drawing/2014/main" val="367101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E.K., </a:t>
                      </a:r>
                      <a:r>
                        <a:rPr lang="en-US" dirty="0" err="1"/>
                        <a:t>dkk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5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Penyunting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Nur </a:t>
                      </a:r>
                      <a:r>
                        <a:rPr lang="en-US" dirty="0" err="1"/>
                        <a:t>Widyawati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Disain</a:t>
                      </a:r>
                      <a:r>
                        <a:rPr lang="en-US" dirty="0"/>
                        <a:t> cover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Dimas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2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Tahun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2023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9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SCOPINDO MEDIA PUSTAKA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ISBN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E-ISBN: 978-623-365-436-4 (PDF)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7803"/>
                  </a:ext>
                </a:extLst>
              </a:tr>
            </a:tbl>
          </a:graphicData>
        </a:graphic>
      </p:graphicFrame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F3D5C1B5-E155-A4FD-3F97-2F8AE591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874" y="3154680"/>
            <a:ext cx="3220288" cy="3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6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C1BCE-D3B2-1D39-0B70-D04DF726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3374036" cy="4351338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68C903-87B3-7209-A94D-5D8AAC541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42571"/>
              </p:ext>
            </p:extLst>
          </p:nvPr>
        </p:nvGraphicFramePr>
        <p:xfrm>
          <a:off x="4212236" y="1253331"/>
          <a:ext cx="6920583" cy="316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301">
                  <a:extLst>
                    <a:ext uri="{9D8B030D-6E8A-4147-A177-3AD203B41FA5}">
                      <a16:colId xmlns:a16="http://schemas.microsoft.com/office/drawing/2014/main" val="4080053651"/>
                    </a:ext>
                  </a:extLst>
                </a:gridCol>
                <a:gridCol w="4733282">
                  <a:extLst>
                    <a:ext uri="{9D8B030D-6E8A-4147-A177-3AD203B41FA5}">
                      <a16:colId xmlns:a16="http://schemas.microsoft.com/office/drawing/2014/main" val="3671015706"/>
                    </a:ext>
                  </a:extLst>
                </a:gridCol>
              </a:tblGrid>
              <a:tr h="503014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54581"/>
                  </a:ext>
                </a:extLst>
              </a:tr>
              <a:tr h="654805">
                <a:tc>
                  <a:txBody>
                    <a:bodyPr/>
                    <a:lstStyle/>
                    <a:p>
                      <a:r>
                        <a:rPr lang="en-US" dirty="0" err="1"/>
                        <a:t>Penyunting</a:t>
                      </a:r>
                      <a:r>
                        <a:rPr lang="en-US" dirty="0"/>
                        <a:t>/ EDITOR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MEYTI HANNA E.K.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77812"/>
                  </a:ext>
                </a:extLst>
              </a:tr>
              <a:tr h="503014">
                <a:tc>
                  <a:txBody>
                    <a:bodyPr/>
                    <a:lstStyle/>
                    <a:p>
                      <a:r>
                        <a:rPr lang="en-US" dirty="0" err="1"/>
                        <a:t>Disain</a:t>
                      </a:r>
                      <a:r>
                        <a:rPr lang="en-US" dirty="0"/>
                        <a:t> cover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AZIZUR RACHMAN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29502"/>
                  </a:ext>
                </a:extLst>
              </a:tr>
              <a:tr h="503014">
                <a:tc>
                  <a:txBody>
                    <a:bodyPr/>
                    <a:lstStyle/>
                    <a:p>
                      <a:r>
                        <a:rPr lang="en-US" dirty="0" err="1"/>
                        <a:t>Tahun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2021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94903"/>
                  </a:ext>
                </a:extLst>
              </a:tr>
              <a:tr h="503014">
                <a:tc>
                  <a:txBody>
                    <a:bodyPr/>
                    <a:lstStyle/>
                    <a:p>
                      <a:r>
                        <a:rPr lang="en-US" dirty="0" err="1"/>
                        <a:t>Penerbit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SCOPINDO MEDIA PUSTAKA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7428"/>
                  </a:ext>
                </a:extLst>
              </a:tr>
              <a:tr h="503014">
                <a:tc>
                  <a:txBody>
                    <a:bodyPr/>
                    <a:lstStyle/>
                    <a:p>
                      <a:r>
                        <a:rPr lang="en-US" dirty="0"/>
                        <a:t>ISBN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978-623-365-436-4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78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18A58F-06FF-A253-D644-A3BDA4A58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21905"/>
              </p:ext>
            </p:extLst>
          </p:nvPr>
        </p:nvGraphicFramePr>
        <p:xfrm>
          <a:off x="4212235" y="4431360"/>
          <a:ext cx="6920584" cy="117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184">
                  <a:extLst>
                    <a:ext uri="{9D8B030D-6E8A-4147-A177-3AD203B41FA5}">
                      <a16:colId xmlns:a16="http://schemas.microsoft.com/office/drawing/2014/main" val="680795296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8075712"/>
                    </a:ext>
                  </a:extLst>
                </a:gridCol>
              </a:tblGrid>
              <a:tr h="441789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Halaman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halaman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91539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Ukuran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15,5 x 23 cm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56062"/>
                  </a:ext>
                </a:extLst>
              </a:tr>
              <a:tr h="356735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15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979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Garamond</vt:lpstr>
      <vt:lpstr>Gigi</vt:lpstr>
      <vt:lpstr>Savon</vt:lpstr>
      <vt:lpstr>   Capt. Meyti Hanna Ester Kalangi, M.M., M.Mar</vt:lpstr>
      <vt:lpstr>PowerPoint Presentation</vt:lpstr>
      <vt:lpstr>LATAR BELAKANG</vt:lpstr>
      <vt:lpstr>URGENSI BUKU INI</vt:lpstr>
      <vt:lpstr>PowerPoint Presentation</vt:lpstr>
      <vt:lpstr>BUKU YANG PERNAH SAYA TULIS</vt:lpstr>
      <vt:lpstr>PowerPoint Presentation</vt:lpstr>
      <vt:lpstr>PowerPoint Presentation</vt:lpstr>
      <vt:lpstr>PowerPoint Presentation</vt:lpstr>
      <vt:lpstr>SISTEMATIKA ISI BUKU, GAMBARAN SECARA UMUM</vt:lpstr>
      <vt:lpstr>ISI BUKU ADM PELAYARAN NIAGA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Capt. Meyti Hanna Ester Kalangi, M.M., M.Mar</dc:title>
  <dc:creator>Alvaro Gavriell</dc:creator>
  <cp:lastModifiedBy>USER</cp:lastModifiedBy>
  <cp:revision>16</cp:revision>
  <dcterms:created xsi:type="dcterms:W3CDTF">2025-06-24T13:33:10Z</dcterms:created>
  <dcterms:modified xsi:type="dcterms:W3CDTF">2025-06-29T13:31:14Z</dcterms:modified>
</cp:coreProperties>
</file>